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51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Barlow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hiVutqiIAx6iBnnchSRitb5jAB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ntonio Mateus de Sousa"/>
  <p:cmAuthor clrIdx="1" id="1" initials="" lastIdx="2" name="Fernanda Corsini Jordão Medeiro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80C2F6-84F3-47CE-9F1D-B2F71BB26003}">
  <a:tblStyle styleId="{FC80C2F6-84F3-47CE-9F1D-B2F71BB2600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20" Type="http://schemas.openxmlformats.org/officeDocument/2006/relationships/slide" Target="slides/slide11.xml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22" Type="http://schemas.openxmlformats.org/officeDocument/2006/relationships/slide" Target="slides/slide13.xml"/><Relationship Id="rId44" Type="http://schemas.openxmlformats.org/officeDocument/2006/relationships/font" Target="fonts/Barlow-bold.fntdata"/><Relationship Id="rId21" Type="http://schemas.openxmlformats.org/officeDocument/2006/relationships/slide" Target="slides/slide12.xml"/><Relationship Id="rId43" Type="http://schemas.openxmlformats.org/officeDocument/2006/relationships/font" Target="fonts/Barlow-regular.fntdata"/><Relationship Id="rId24" Type="http://schemas.openxmlformats.org/officeDocument/2006/relationships/slide" Target="slides/slide15.xml"/><Relationship Id="rId46" Type="http://schemas.openxmlformats.org/officeDocument/2006/relationships/font" Target="fonts/Barlow-boldItalic.fntdata"/><Relationship Id="rId23" Type="http://schemas.openxmlformats.org/officeDocument/2006/relationships/slide" Target="slides/slide14.xml"/><Relationship Id="rId45" Type="http://schemas.openxmlformats.org/officeDocument/2006/relationships/font" Target="fonts/Barlow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47" Type="http://customschemas.google.com/relationships/presentationmetadata" Target="meta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Roboto-italic.fntdata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1" Type="http://schemas.openxmlformats.org/officeDocument/2006/relationships/font" Target="fonts/RobotoMedium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2.xml"/><Relationship Id="rId33" Type="http://schemas.openxmlformats.org/officeDocument/2006/relationships/font" Target="fonts/RobotoMedium-italic.fntdata"/><Relationship Id="rId10" Type="http://schemas.openxmlformats.org/officeDocument/2006/relationships/slide" Target="slides/slide1.xml"/><Relationship Id="rId32" Type="http://schemas.openxmlformats.org/officeDocument/2006/relationships/font" Target="fonts/RobotoMedium-bold.fntdata"/><Relationship Id="rId13" Type="http://schemas.openxmlformats.org/officeDocument/2006/relationships/slide" Target="slides/slide4.xml"/><Relationship Id="rId35" Type="http://schemas.openxmlformats.org/officeDocument/2006/relationships/font" Target="fonts/Lato-regular.fntdata"/><Relationship Id="rId12" Type="http://schemas.openxmlformats.org/officeDocument/2006/relationships/slide" Target="slides/slide3.xml"/><Relationship Id="rId34" Type="http://schemas.openxmlformats.org/officeDocument/2006/relationships/font" Target="fonts/RobotoMedium-boldItalic.fntdata"/><Relationship Id="rId15" Type="http://schemas.openxmlformats.org/officeDocument/2006/relationships/slide" Target="slides/slide6.xml"/><Relationship Id="rId37" Type="http://schemas.openxmlformats.org/officeDocument/2006/relationships/font" Target="fonts/Lato-italic.fntdata"/><Relationship Id="rId14" Type="http://schemas.openxmlformats.org/officeDocument/2006/relationships/slide" Target="slides/slide5.xml"/><Relationship Id="rId36" Type="http://schemas.openxmlformats.org/officeDocument/2006/relationships/font" Target="fonts/Lato-bold.fntdata"/><Relationship Id="rId17" Type="http://schemas.openxmlformats.org/officeDocument/2006/relationships/slide" Target="slides/slide8.xml"/><Relationship Id="rId39" Type="http://schemas.openxmlformats.org/officeDocument/2006/relationships/font" Target="fonts/RobotoLight-regular.fntdata"/><Relationship Id="rId16" Type="http://schemas.openxmlformats.org/officeDocument/2006/relationships/slide" Target="slides/slide7.xml"/><Relationship Id="rId38" Type="http://schemas.openxmlformats.org/officeDocument/2006/relationships/font" Target="fonts/Lato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6-23T12:46:51.704">
    <p:pos x="401" y="2633"/>
    <p:text>@fcjordao@cpqd.com.br Pode adicionar alguma descrição sobre o desafio? Pode ser até nas anotações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lnzruQw"/>
      </p:ext>
    </p:extLst>
  </p:cm>
  <p:cm authorId="1" idx="1" dt="2025-06-18T12:26:56.935">
    <p:pos x="401" y="2633"/>
    <p:text>@amateus@cpqd.com.br é só isso que precisa ou devo detalhar mais?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lxNhcbI"/>
      </p:ext>
    </p:extLst>
  </p:cm>
  <p:cm authorId="0" idx="2" dt="2025-06-23T12:43:16.080">
    <p:pos x="401" y="2633"/>
    <p:text>Tudo certo, Fe!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mTwfhnU"/>
      </p:ext>
    </p:extLst>
  </p:cm>
  <p:cm authorId="1" idx="2" dt="2025-06-23T12:46:51.704">
    <p:pos x="401" y="2633"/>
    <p:text>Maravilha!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mTwfhn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7b228f32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67b228f32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b69ed8d0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5fb69ed8d0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b69ed8d0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35fb69ed8d0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b69ed8d0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5fb69ed8d0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b69ed8d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5fb69ed8d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a822a8d7d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6a822a8d7d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b69ed8d0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35fb69ed8d0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7b228f32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67b228f32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a822a8d7d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6a822a8d7d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92c0afde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692c0afde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92c0afde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692c0afde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2" type="body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3" type="body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erson using a tablet&#10;&#10;Description automatically generated" id="18" name="Google Shape;18;p19"/>
          <p:cNvPicPr preferRelativeResize="0"/>
          <p:nvPr/>
        </p:nvPicPr>
        <p:blipFill rotWithShape="1">
          <a:blip r:embed="rId2">
            <a:alphaModFix/>
          </a:blip>
          <a:srcRect b="0" l="33820" r="10180" t="0"/>
          <a:stretch/>
        </p:blipFill>
        <p:spPr>
          <a:xfrm>
            <a:off x="3651517" y="1502228"/>
            <a:ext cx="3903169" cy="3902518"/>
          </a:xfrm>
          <a:prstGeom prst="roundRect">
            <a:avLst>
              <a:gd fmla="val 12122" name="adj"/>
            </a:avLst>
          </a:prstGeom>
          <a:noFill/>
          <a:ln>
            <a:noFill/>
          </a:ln>
        </p:spPr>
      </p:pic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2" type="body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3" type="body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1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1"/>
          <p:cNvSpPr txBox="1"/>
          <p:nvPr>
            <p:ph idx="3" type="body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4" type="body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1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blue and purple squares&#10;&#10;Description automatically generated" id="35" name="Google Shape;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outline on a white background&#10;&#10;Description automatically generated" id="37" name="Google Shape;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/>
          <p:nvPr>
            <p:ph idx="2" type="pic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3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5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blue and purple squares&#10;&#10;Description automatically generated" id="44" name="Google Shape;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5" type="body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3F3F3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6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6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solidFill>
          <a:srgbClr val="3F3F3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1997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7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7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3" name="Google Shape;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7"/>
          <p:cNvSpPr/>
          <p:nvPr>
            <p:ph idx="3" type="pic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5" name="Google Shape;65;p27"/>
          <p:cNvSpPr txBox="1"/>
          <p:nvPr>
            <p:ph idx="4" type="body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7"/>
          <p:cNvSpPr txBox="1"/>
          <p:nvPr>
            <p:ph idx="5" type="body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b69ed8d0_0_33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g35fb69ed8d0_0_333"/>
          <p:cNvGrpSpPr/>
          <p:nvPr/>
        </p:nvGrpSpPr>
        <p:grpSpPr>
          <a:xfrm>
            <a:off x="1107039" y="1588455"/>
            <a:ext cx="994316" cy="61102"/>
            <a:chOff x="4580561" y="2589004"/>
            <a:chExt cx="1064464" cy="25200"/>
          </a:xfrm>
        </p:grpSpPr>
        <p:sp>
          <p:nvSpPr>
            <p:cNvPr id="70" name="Google Shape;70;g35fb69ed8d0_0_3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35fb69ed8d0_0_3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g35fb69ed8d0_0_333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5fb69ed8d0_0_333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35fb69ed8d0_0_333"/>
          <p:cNvSpPr txBox="1"/>
          <p:nvPr>
            <p:ph idx="12" type="sldNum"/>
          </p:nvPr>
        </p:nvSpPr>
        <p:spPr>
          <a:xfrm>
            <a:off x="1138173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g35fb69ed8d0_0_333"/>
          <p:cNvSpPr/>
          <p:nvPr/>
        </p:nvSpPr>
        <p:spPr>
          <a:xfrm>
            <a:off x="11040600" y="0"/>
            <a:ext cx="1151100" cy="60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g35fb69ed8d0_0_333"/>
          <p:cNvCxnSpPr/>
          <p:nvPr/>
        </p:nvCxnSpPr>
        <p:spPr>
          <a:xfrm>
            <a:off x="11465089" y="28846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g35fb69ed8d0_0_333"/>
          <p:cNvCxnSpPr/>
          <p:nvPr/>
        </p:nvCxnSpPr>
        <p:spPr>
          <a:xfrm>
            <a:off x="11465089" y="33351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g35fb69ed8d0_0_333"/>
          <p:cNvCxnSpPr/>
          <p:nvPr/>
        </p:nvCxnSpPr>
        <p:spPr>
          <a:xfrm>
            <a:off x="11465089" y="37856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1599" y="3096986"/>
            <a:ext cx="576715" cy="5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squares&#10;&#10;Description automatically generated" id="10" name="Google Shape;1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1" name="Google Shape;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5783" y="492516"/>
            <a:ext cx="2270075" cy="1260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 txBox="1"/>
          <p:nvPr/>
        </p:nvSpPr>
        <p:spPr>
          <a:xfrm>
            <a:off x="1012371" y="1952728"/>
            <a:ext cx="13498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</a:t>
            </a:r>
            <a:b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evolução.</a:t>
            </a:r>
            <a:endParaRPr b="0" i="1" sz="16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6938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81" name="Google Shape;8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65171" y="2572962"/>
            <a:ext cx="8022772" cy="16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idx="1" type="body"/>
          </p:nvPr>
        </p:nvSpPr>
        <p:spPr>
          <a:xfrm>
            <a:off x="8175399" y="832106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t-BR"/>
              <a:t>Meta 5</a:t>
            </a:r>
            <a:endParaRPr/>
          </a:p>
        </p:txBody>
      </p:sp>
      <p:sp>
        <p:nvSpPr>
          <p:cNvPr id="92" name="Google Shape;92;p1"/>
          <p:cNvSpPr txBox="1"/>
          <p:nvPr>
            <p:ph idx="2" type="body"/>
          </p:nvPr>
        </p:nvSpPr>
        <p:spPr>
          <a:xfrm>
            <a:off x="7996750" y="2228075"/>
            <a:ext cx="38040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META 5 - Pesquisa e Desenvolvimento em Identidade Digital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Descentralizada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 txBox="1"/>
          <p:nvPr>
            <p:ph idx="3" type="body"/>
          </p:nvPr>
        </p:nvSpPr>
        <p:spPr>
          <a:xfrm>
            <a:off x="8175625" y="5062197"/>
            <a:ext cx="3167290" cy="827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/>
              <a:t>Rio de Janeiro   25-06-2025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/>
              <a:t>Antonio Mateus de Sousa</a:t>
            </a:r>
            <a:endParaRPr sz="1400"/>
          </a:p>
        </p:txBody>
      </p: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7b228f32f_0_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367b228f32f_0_1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72" name="Google Shape;172;g367b228f32f_0_1"/>
          <p:cNvSpPr txBox="1"/>
          <p:nvPr/>
        </p:nvSpPr>
        <p:spPr>
          <a:xfrm>
            <a:off x="637875" y="1216650"/>
            <a:ext cx="103320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Artigos Submetidos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3" name="Google Shape;173;g367b228f32f_0_1"/>
          <p:cNvSpPr txBox="1"/>
          <p:nvPr/>
        </p:nvSpPr>
        <p:spPr>
          <a:xfrm>
            <a:off x="1087750" y="1891300"/>
            <a:ext cx="10636200" cy="43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AutoNum type="arabicPeriod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Estrutura de governança orientada por regras programáveis com suporte de identidade digital descentralizada (SBSeg - Wgid)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AutoNum type="arabicPeriod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Integração de Verifiable Credentials em Sistemas Web: Estudo de Caso com o SOU iD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(SBSeg - Wgid)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AutoNum type="arabicPeriod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Governança Digital que se Explica: Interação Segura com Regras Programáveis (IHC)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AutoNum type="arabicPeriod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Interação e Privacidade por Design: Navegando com Verifiable Credentials no SOU iD (IHC)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4" name="Google Shape;174;g367b228f32f_0_1"/>
          <p:cNvSpPr txBox="1"/>
          <p:nvPr/>
        </p:nvSpPr>
        <p:spPr>
          <a:xfrm>
            <a:off x="637875" y="4180600"/>
            <a:ext cx="103320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Projetos realizados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WRNP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Game: evolução do "Desafio IDD" realizado no WRNP 2024 migrando para </a:t>
            </a:r>
            <a:r>
              <a:rPr i="1" lang="pt-BR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Hyperledger Besu</a:t>
            </a:r>
            <a:endParaRPr i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Avaliação de contratos inteligente utilizando o Hyperledger Caliper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9144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5" name="Google Shape;175;g367b228f32f_0_1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b69ed8d0_0_205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Meta 5 – Planejamento até o final do projeto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1" name="Google Shape;181;g35fb69ed8d0_0_205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82" name="Google Shape;182;g35fb69ed8d0_0_205"/>
          <p:cNvSpPr txBox="1"/>
          <p:nvPr/>
        </p:nvSpPr>
        <p:spPr>
          <a:xfrm>
            <a:off x="637875" y="1917575"/>
            <a:ext cx="103563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M5.1 - Relatórios semestrais descrevendo os resultados dos estudos e contribuições;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M5.3 - Avaliações e descrição através de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relatórios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aplicações do GTs (se existir a prorrogação);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M5.4 - Testes de desempenho e escalabilidade dos componentes e aplicação IDD (07/11/2025).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3" name="Google Shape;183;g35fb69ed8d0_0_205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Meta 5 – Desvios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9" name="Google Shape;189;p15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 txBox="1"/>
          <p:nvPr>
            <p:ph idx="3" type="body"/>
          </p:nvPr>
        </p:nvSpPr>
        <p:spPr>
          <a:xfrm>
            <a:off x="650575" y="1611300"/>
            <a:ext cx="104097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At</a:t>
            </a:r>
            <a:r>
              <a:rPr lang="pt-BR"/>
              <a:t>é  o momento, sem desvios, tudo de acordo com o cronograma.</a:t>
            </a:r>
            <a:endParaRPr/>
          </a:p>
        </p:txBody>
      </p:sp>
      <p:sp>
        <p:nvSpPr>
          <p:cNvPr id="191" name="Google Shape;191;p15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b69ed8d0_0_19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Meta 5 – Pendências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7" name="Google Shape;197;g35fb69ed8d0_0_193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8" name="Google Shape;198;g35fb69ed8d0_0_193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At</a:t>
            </a:r>
            <a:r>
              <a:rPr lang="pt-BR"/>
              <a:t>é o momento sem </a:t>
            </a:r>
            <a:r>
              <a:rPr lang="pt-BR"/>
              <a:t>pendências</a:t>
            </a:r>
            <a:r>
              <a:rPr lang="pt-BR"/>
              <a:t>, seguindo o cronograma.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99" name="Google Shape;199;g35fb69ed8d0_0_193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b69ed8d0_0_199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Meta 5 – Pontos de Atenção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5" name="Google Shape;205;g35fb69ed8d0_0_199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6" name="Google Shape;206;g35fb69ed8d0_0_199"/>
          <p:cNvSpPr txBox="1"/>
          <p:nvPr>
            <p:ph idx="3" type="body"/>
          </p:nvPr>
        </p:nvSpPr>
        <p:spPr>
          <a:xfrm>
            <a:off x="650580" y="1260587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A atualizaç</a:t>
            </a:r>
            <a:r>
              <a:rPr lang="pt-BR"/>
              <a:t>ões relacionados a iniciativas de Governança Técnica, como OpenID4VC;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Teste de desempenhos dos contratos, juntamente com análises quantitativas;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5fb69ed8d0_0_199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b69ed8d0_0_2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5 – Cronograma (sem prorrogaç</a:t>
            </a:r>
            <a:r>
              <a:rPr b="1" lang="pt-BR"/>
              <a:t>ão)</a:t>
            </a:r>
            <a:endParaRPr b="1"/>
          </a:p>
        </p:txBody>
      </p:sp>
      <p:sp>
        <p:nvSpPr>
          <p:cNvPr id="213" name="Google Shape;213;g35fb69ed8d0_0_22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14" name="Google Shape;214;g35fb69ed8d0_0_22"/>
          <p:cNvSpPr txBox="1"/>
          <p:nvPr>
            <p:ph idx="3" type="body"/>
          </p:nvPr>
        </p:nvSpPr>
        <p:spPr>
          <a:xfrm>
            <a:off x="853950" y="1509350"/>
            <a:ext cx="58503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-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Elaboração relatórios mensais M5.1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-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Teste de Desempenho dos contratos M5.4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5" name="Google Shape;215;g35fb69ed8d0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8398" y="3752300"/>
            <a:ext cx="2943500" cy="317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g35fb69ed8d0_0_22"/>
          <p:cNvGraphicFramePr/>
          <p:nvPr/>
        </p:nvGraphicFramePr>
        <p:xfrm>
          <a:off x="6798379" y="18982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{FC80C2F6-84F3-47CE-9F1D-B2F71BB26003}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g35fb69ed8d0_0_22"/>
          <p:cNvSpPr/>
          <p:nvPr/>
        </p:nvSpPr>
        <p:spPr>
          <a:xfrm>
            <a:off x="6798325" y="3745925"/>
            <a:ext cx="2943600" cy="3303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35fb69ed8d0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8394" y="2739050"/>
            <a:ext cx="2943500" cy="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5fb69ed8d0_0_22"/>
          <p:cNvSpPr/>
          <p:nvPr/>
        </p:nvSpPr>
        <p:spPr>
          <a:xfrm>
            <a:off x="6798325" y="2732675"/>
            <a:ext cx="2943600" cy="3303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5fb69ed8d0_0_22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a822a8d7d_1_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5 – Cronograma (Com prorrogaç</a:t>
            </a:r>
            <a:r>
              <a:rPr b="1" lang="pt-BR"/>
              <a:t>ão)</a:t>
            </a:r>
            <a:endParaRPr b="1"/>
          </a:p>
        </p:txBody>
      </p:sp>
      <p:sp>
        <p:nvSpPr>
          <p:cNvPr id="226" name="Google Shape;226;g36a822a8d7d_1_2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7" name="Google Shape;227;g36a822a8d7d_1_2"/>
          <p:cNvSpPr txBox="1"/>
          <p:nvPr>
            <p:ph idx="3" type="body"/>
          </p:nvPr>
        </p:nvSpPr>
        <p:spPr>
          <a:xfrm>
            <a:off x="484950" y="1611325"/>
            <a:ext cx="50196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-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Elaboração r</a:t>
            </a:r>
            <a:r>
              <a:rPr b="1" lang="pt-BR">
                <a:latin typeface="Barlow"/>
                <a:ea typeface="Barlow"/>
                <a:cs typeface="Barlow"/>
                <a:sym typeface="Barlow"/>
              </a:rPr>
              <a:t>elatórios Mensais M5.1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-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Teste de Desempenho dos Contratos M5.4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-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Avaliação das Aplicações dos GTs M5.3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8" name="Google Shape;228;g36a822a8d7d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373" y="3820000"/>
            <a:ext cx="2943475" cy="317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g36a822a8d7d_1_2"/>
          <p:cNvGraphicFramePr/>
          <p:nvPr/>
        </p:nvGraphicFramePr>
        <p:xfrm>
          <a:off x="5655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{FC80C2F6-84F3-47CE-9F1D-B2F71BB26003}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Jan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0" name="Google Shape;230;g36a822a8d7d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9075" y="5060100"/>
            <a:ext cx="2394550" cy="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6a822a8d7d_1_2"/>
          <p:cNvSpPr/>
          <p:nvPr/>
        </p:nvSpPr>
        <p:spPr>
          <a:xfrm>
            <a:off x="5655375" y="3812600"/>
            <a:ext cx="2943600" cy="3303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6a822a8d7d_1_2"/>
          <p:cNvSpPr/>
          <p:nvPr/>
        </p:nvSpPr>
        <p:spPr>
          <a:xfrm>
            <a:off x="8559000" y="5056375"/>
            <a:ext cx="2394600" cy="3303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36a822a8d7d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400" y="2586650"/>
            <a:ext cx="2943475" cy="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6a822a8d7d_1_2"/>
          <p:cNvSpPr/>
          <p:nvPr/>
        </p:nvSpPr>
        <p:spPr>
          <a:xfrm>
            <a:off x="5655387" y="2568825"/>
            <a:ext cx="2943600" cy="3303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6a822a8d7d_1_2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/>
              <a:t>Obrigado.</a:t>
            </a:r>
            <a:endParaRPr/>
          </a:p>
        </p:txBody>
      </p:sp>
      <p:sp>
        <p:nvSpPr>
          <p:cNvPr id="241" name="Google Shape;241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5 – Agenda</a:t>
            </a:r>
            <a:endParaRPr b="1"/>
          </a:p>
        </p:txBody>
      </p:sp>
      <p:sp>
        <p:nvSpPr>
          <p:cNvPr id="101" name="Google Shape;101;p2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 txBox="1"/>
          <p:nvPr>
            <p:ph idx="3" type="body"/>
          </p:nvPr>
        </p:nvSpPr>
        <p:spPr>
          <a:xfrm>
            <a:off x="650580" y="1611313"/>
            <a:ext cx="10227217" cy="4076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Descrição da meta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Equipe atualizada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Entregas realizadas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Planejamento até o final do projeto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Desvios, pendências e pontos de atenção que precisam de alinhamento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b69ed8d0_0_345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Meta 5 – </a:t>
            </a:r>
            <a:r>
              <a:rPr b="1" lang="pt-BR"/>
              <a:t>Descriç</a:t>
            </a:r>
            <a:r>
              <a:rPr b="1" lang="pt-BR"/>
              <a:t>ão de Meta</a:t>
            </a:r>
            <a:endParaRPr b="1"/>
          </a:p>
        </p:txBody>
      </p:sp>
      <p:sp>
        <p:nvSpPr>
          <p:cNvPr id="109" name="Google Shape;109;g35fb69ed8d0_0_345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10" name="Google Shape;110;g35fb69ed8d0_0_345"/>
          <p:cNvSpPr txBox="1"/>
          <p:nvPr>
            <p:ph idx="3" type="body"/>
          </p:nvPr>
        </p:nvSpPr>
        <p:spPr>
          <a:xfrm>
            <a:off x="650580" y="1611313"/>
            <a:ext cx="10892400" cy="40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Desenvolver arquitetura e componentes de um metassistema de Identidade Digital Descentralizada (IDD).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Realizar prospecção tecnológica, testes de desempenho e escalabilidade.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Participar de grupos de padronização (ABNT, ITU, DIF, ToIP).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Monitorar evolução de aspectos regulatórios no Brasil e no exterior.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1" name="Google Shape;111;g35fb69ed8d0_0_345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Meta 5 – Equipe Atualizada</a:t>
            </a:r>
            <a:endParaRPr b="1"/>
          </a:p>
        </p:txBody>
      </p:sp>
      <p:sp>
        <p:nvSpPr>
          <p:cNvPr id="118" name="Google Shape;118;p4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 txBox="1"/>
          <p:nvPr>
            <p:ph idx="3" type="body"/>
          </p:nvPr>
        </p:nvSpPr>
        <p:spPr>
          <a:xfrm>
            <a:off x="637875" y="1611325"/>
            <a:ext cx="4177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Equipe CPQD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Antonio Mateus de Sousa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Bruno Evaristo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Rayan Jucá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Fernanda Jordão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Ismael Ávila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Lesandra Kobus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Silvia Marion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0" name="Google Shape;120;p4"/>
          <p:cNvSpPr txBox="1"/>
          <p:nvPr>
            <p:ph idx="3" type="body"/>
          </p:nvPr>
        </p:nvSpPr>
        <p:spPr>
          <a:xfrm>
            <a:off x="6609775" y="1611325"/>
            <a:ext cx="41778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Apoio Técnico da RNP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Michelle Wangham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3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637875" y="1539950"/>
            <a:ext cx="10332000" cy="3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Levantamento de protocolos e especificações de IDD (ex.: DIDs, VCs, DIDComm).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Comparativo entre Hyperledger Besu x Indy, com escolha do Besu.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Análise de modelos de governança (eIDAS 2.0, EBSI).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Acompanhamento e análise de padrões da OpenID Foundation, Linux Foundation e OpenWallet Fondation.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EU Digital Identity Wallet e Self-Issued OpenID Provider v2 (OIDF)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Hyperledger Aries, Indy Besu, CREDEBL e Hyperledger Identus (LFDT)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Credo e Bifold (OWF)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Descrição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i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Mobile </a:t>
            </a:r>
            <a:r>
              <a:rPr i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Documents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i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Mobile Drive Licenses.</a:t>
            </a:r>
            <a:endParaRPr i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Seleção da tecnologia AnonCreds para credenciais com privacidade aprimorada.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7b228f32f_0_1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367b228f32f_0_11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36" name="Google Shape;136;g367b228f32f_0_11"/>
          <p:cNvSpPr txBox="1"/>
          <p:nvPr/>
        </p:nvSpPr>
        <p:spPr>
          <a:xfrm>
            <a:off x="573475" y="3257025"/>
            <a:ext cx="3612600" cy="25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Deliverable 5.1: Prospecção tecnológica, padronização e aspectos legais em identidade digital descentralizada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7" name="Google Shape;137;g367b228f32f_0_11" title="visual sel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225" y="442580"/>
            <a:ext cx="7999524" cy="6546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67b228f32f_0_11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a822a8d7d_1_25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36a822a8d7d_1_25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45" name="Google Shape;145;g36a822a8d7d_1_25"/>
          <p:cNvSpPr txBox="1"/>
          <p:nvPr/>
        </p:nvSpPr>
        <p:spPr>
          <a:xfrm>
            <a:off x="573475" y="2603450"/>
            <a:ext cx="36126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Deliverable 5.2: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Definição de arquitetura, desenvolvimento e testes de componentes IDD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6" name="Google Shape;146;g36a822a8d7d_1_25" title="_- visual selection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075" y="753278"/>
            <a:ext cx="7233674" cy="5926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6a822a8d7d_1_25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92c0afde9_0_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3692c0afde9_0_0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54" name="Google Shape;154;g3692c0afde9_0_0"/>
          <p:cNvSpPr txBox="1"/>
          <p:nvPr/>
        </p:nvSpPr>
        <p:spPr>
          <a:xfrm>
            <a:off x="556450" y="778750"/>
            <a:ext cx="2863800" cy="54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Deliverable 5.3: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Desenvolvimento 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aplicações de IDD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5" name="Google Shape;155;g3692c0afde9_0_0" title="_- visual selection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400" y="149600"/>
            <a:ext cx="6444526" cy="8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692c0afde9_0_0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92c0afde9_0_6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5 – Entregas Realizadas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3692c0afde9_0_6"/>
          <p:cNvSpPr txBox="1"/>
          <p:nvPr>
            <p:ph idx="2" type="body"/>
          </p:nvPr>
        </p:nvSpPr>
        <p:spPr>
          <a:xfrm>
            <a:off x="514456" y="406902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63" name="Google Shape;163;g3692c0afde9_0_6"/>
          <p:cNvSpPr txBox="1"/>
          <p:nvPr/>
        </p:nvSpPr>
        <p:spPr>
          <a:xfrm>
            <a:off x="564975" y="1324700"/>
            <a:ext cx="27447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Deliverable 5.4: Testes de desempenho e escalabilidade dos componentes e aplicação IDD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4" name="Google Shape;164;g3692c0afde9_0_6" title="_- visual selecti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600" y="263250"/>
            <a:ext cx="7029775" cy="650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692c0afde9_0_6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2024-04-22T21:18:05Z</dcterms:created>
  <dc:creator>Luciana Spektor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0x0101006A92629E17395A439EB10F08F4E20747</vt:lpwstr>
  </property>
</Properties>
</file>