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_rels/item3.xml.rels" ContentType="application/vnd.openxmlformats-package.relationship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1.xml" ContentType="application/xml"/>
  <Override PartName="/customXml/item3.xml" ContentType="application/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8.jpeg" ContentType="image/jpeg"/>
  <Override PartName="/ppt/media/image2.png" ContentType="image/png"/>
  <Override PartName="/ppt/media/image37.png" ContentType="image/png"/>
  <Override PartName="/ppt/media/image3.png" ContentType="image/png"/>
  <Override PartName="/ppt/media/image20.jpeg" ContentType="image/jpeg"/>
  <Override PartName="/ppt/media/image19.jpeg" ContentType="image/jpeg"/>
  <Override PartName="/ppt/media/image23.png" ContentType="image/png"/>
  <Override PartName="/ppt/media/image4.png" ContentType="image/png"/>
  <Override PartName="/ppt/media/image5.png" ContentType="image/png"/>
  <Override PartName="/ppt/media/image16.jpeg" ContentType="image/jpeg"/>
  <Override PartName="/ppt/media/image10.png" ContentType="image/png"/>
  <Override PartName="/ppt/media/image22.jpeg" ContentType="image/jpeg"/>
  <Override PartName="/ppt/media/image24.wmf" ContentType="image/x-wmf"/>
  <Override PartName="/ppt/media/image11.png" ContentType="image/png"/>
  <Override PartName="/ppt/media/image18.jpeg" ContentType="image/jpeg"/>
  <Override PartName="/ppt/media/image12.png" ContentType="image/png"/>
  <Override PartName="/ppt/media/image28.jpeg" ContentType="image/jpeg"/>
  <Override PartName="/ppt/media/image7.png" ContentType="image/png"/>
  <Override PartName="/ppt/media/image29.jpeg" ContentType="image/jpeg"/>
  <Override PartName="/ppt/media/image13.png" ContentType="image/png"/>
  <Override PartName="/ppt/media/image6.png" ContentType="image/png"/>
  <Override PartName="/ppt/media/image14.jpeg" ContentType="image/jpeg"/>
  <Override PartName="/ppt/media/image21.jpeg" ContentType="image/jpeg"/>
  <Override PartName="/ppt/media/image15.jpeg" ContentType="image/jpeg"/>
  <Override PartName="/ppt/media/image31.png" ContentType="image/png"/>
  <Override PartName="/ppt/media/image26.wmf" ContentType="image/x-wmf"/>
  <Override PartName="/ppt/media/image9.jpeg" ContentType="image/jpeg"/>
  <Override PartName="/ppt/media/image35.png" ContentType="image/png"/>
  <Override PartName="/ppt/media/image17.jpeg" ContentType="image/jpeg"/>
  <Override PartName="/ppt/media/image25.wmf" ContentType="image/x-wmf"/>
  <Override PartName="/ppt/media/image30.png" ContentType="image/png"/>
  <Override PartName="/ppt/media/image32.png" ContentType="image/png"/>
  <Override PartName="/ppt/media/image27.jpeg" ContentType="image/jpeg"/>
  <Override PartName="/ppt/media/image33.png" ContentType="image/png"/>
  <Override PartName="/ppt/media/image34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notesSlides/_rels/notesSlide17.xml.rels" ContentType="application/vnd.openxmlformats-package.relationships+xml"/>
  <Override PartName="/ppt/notesSlides/notesSlide1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Click to move the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Click to edit the notes format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&lt;header&gt;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3562100-50B2-4906-A636-83C1AA163944}" type="slidenum">
              <a:rPr b="0" lang="pt-BR" sz="1400" spc="-1" strike="noStrike"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60D2737-5748-47EB-ACDC-7E33E5929911}" type="slidenum">
              <a:rPr b="0" lang="pt-BR" sz="1200" spc="-1" strike="noStrike">
                <a:latin typeface="Times New Roman"/>
              </a:rPr>
              <a:t>&lt;number&gt;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642640" y="1550160"/>
            <a:ext cx="324216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642640" y="1550160"/>
            <a:ext cx="324216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642640" y="1550160"/>
            <a:ext cx="3242160" cy="57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7" descr=""/>
          <p:cNvPicPr/>
          <p:nvPr/>
        </p:nvPicPr>
        <p:blipFill>
          <a:blip r:embed="rId2"/>
          <a:stretch/>
        </p:blipFill>
        <p:spPr>
          <a:xfrm>
            <a:off x="1800" y="0"/>
            <a:ext cx="9139320" cy="51426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Click to edit the title text format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Click to edit the outline text format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Second Outline Level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Third Outline Level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Fourth Outline Level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Fifth Outline Level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Sixth Outline Level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Seventh Outline Level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2" descr=""/>
          <p:cNvPicPr/>
          <p:nvPr/>
        </p:nvPicPr>
        <p:blipFill>
          <a:blip r:embed="rId2"/>
          <a:stretch/>
        </p:blipFill>
        <p:spPr>
          <a:xfrm>
            <a:off x="0" y="1440"/>
            <a:ext cx="9145440" cy="51411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Click to edit the title text format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Click to edit the outline text format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Second Outline Level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Third Outline Level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Fourth Outline Level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Fifth Outline Level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Sixth Outline Level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Seventh Outline Level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2" descr=""/>
          <p:cNvPicPr/>
          <p:nvPr/>
        </p:nvPicPr>
        <p:blipFill>
          <a:blip r:embed="rId2"/>
          <a:stretch/>
        </p:blipFill>
        <p:spPr>
          <a:xfrm>
            <a:off x="0" y="1440"/>
            <a:ext cx="9145440" cy="514116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642640" y="1550160"/>
            <a:ext cx="324216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Click to edit the title text format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Click to edit the outline text format</a:t>
            </a:r>
            <a:endParaRPr b="0" lang="pt-B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Second Outline Level</a:t>
            </a:r>
            <a:endParaRPr b="0" lang="pt-B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Third Outline Level</a:t>
            </a:r>
            <a:endParaRPr b="0" lang="pt-B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Fourth Outline Level</a:t>
            </a:r>
            <a:endParaRPr b="0" lang="pt-B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Fifth Outline Level</a:t>
            </a:r>
            <a:endParaRPr b="0" lang="pt-B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Sixth Outline Level</a:t>
            </a:r>
            <a:endParaRPr b="0" lang="pt-B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Seventh Outline Level</a:t>
            </a:r>
            <a:endParaRPr b="0" lang="pt-B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0" y="2212920"/>
            <a:ext cx="4076280" cy="71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pt-BR" sz="2300" spc="-1" strike="noStrike">
                <a:solidFill>
                  <a:srgbClr val="ffffff"/>
                </a:solidFill>
                <a:latin typeface="Barlow"/>
              </a:rPr>
              <a:t>Oportunidades e Desafios de P&amp;D em Sensoriamento Acústico Distribuído (DAS)</a:t>
            </a:r>
            <a:endParaRPr b="0" lang="pt-BR" sz="23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0" y="3644280"/>
            <a:ext cx="4076280" cy="32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pt-BR" sz="1700" spc="-1" strike="noStrike">
                <a:solidFill>
                  <a:srgbClr val="ffffff"/>
                </a:solidFill>
                <a:latin typeface="Barlow"/>
              </a:rPr>
              <a:t>Aderson Farias do Nascimento</a:t>
            </a:r>
            <a:endParaRPr b="0" lang="pt-BR" sz="17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3780000" y="4078800"/>
            <a:ext cx="4868280" cy="32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i="1" lang="pt-BR" sz="1700" spc="-1" strike="noStrike">
                <a:solidFill>
                  <a:srgbClr val="ffffff"/>
                </a:solidFill>
                <a:latin typeface="Barlow"/>
              </a:rPr>
              <a:t>Universidade Federal do Rio Grande do Norte</a:t>
            </a:r>
            <a:endParaRPr b="0" lang="pt-BR" sz="17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i="1" lang="pt-BR" sz="1700" spc="-1" strike="noStrike">
                <a:solidFill>
                  <a:srgbClr val="ffffff"/>
                </a:solidFill>
                <a:latin typeface="Barlow"/>
              </a:rPr>
              <a:t>Departamento de Geofísica</a:t>
            </a:r>
            <a:endParaRPr b="0" lang="pt-BR" sz="17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i="1" lang="pt-BR" sz="1700" spc="-1" strike="noStrike">
                <a:solidFill>
                  <a:srgbClr val="ffffff"/>
                </a:solidFill>
                <a:latin typeface="Barlow"/>
              </a:rPr>
              <a:t>Laboratório SismológicoProfessor</a:t>
            </a:r>
            <a:endParaRPr b="0" lang="pt-BR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91" name="PlaceHolder 25"/>
          <p:cNvSpPr/>
          <p:nvPr/>
        </p:nvSpPr>
        <p:spPr>
          <a:xfrm>
            <a:off x="2160000" y="576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Geotecnia – segurança de barragens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7020000" y="2160000"/>
            <a:ext cx="18201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Schenato et al. 2017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93" name="Picture 3" descr=""/>
          <p:cNvPicPr/>
          <p:nvPr/>
        </p:nvPicPr>
        <p:blipFill>
          <a:blip r:embed="rId1"/>
          <a:stretch/>
        </p:blipFill>
        <p:spPr>
          <a:xfrm>
            <a:off x="618840" y="1152000"/>
            <a:ext cx="3772800" cy="3846960"/>
          </a:xfrm>
          <a:prstGeom prst="rect">
            <a:avLst/>
          </a:prstGeom>
          <a:ln w="0">
            <a:noFill/>
          </a:ln>
        </p:spPr>
      </p:pic>
      <p:pic>
        <p:nvPicPr>
          <p:cNvPr id="194" name="Imagem 12" descr=""/>
          <p:cNvPicPr/>
          <p:nvPr/>
        </p:nvPicPr>
        <p:blipFill>
          <a:blip r:embed="rId2"/>
          <a:stretch/>
        </p:blipFill>
        <p:spPr>
          <a:xfrm>
            <a:off x="4521960" y="2484000"/>
            <a:ext cx="4681080" cy="265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96" name="PlaceHolder 26"/>
          <p:cNvSpPr/>
          <p:nvPr/>
        </p:nvSpPr>
        <p:spPr>
          <a:xfrm>
            <a:off x="2160000" y="576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Geotecnia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7200000" y="4853520"/>
            <a:ext cx="18201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Schenato et al. 2017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98" name="Imagem 5" descr=""/>
          <p:cNvPicPr/>
          <p:nvPr/>
        </p:nvPicPr>
        <p:blipFill>
          <a:blip r:embed="rId1"/>
          <a:stretch/>
        </p:blipFill>
        <p:spPr>
          <a:xfrm>
            <a:off x="1798920" y="1679040"/>
            <a:ext cx="3414960" cy="2221200"/>
          </a:xfrm>
          <a:prstGeom prst="rect">
            <a:avLst/>
          </a:prstGeom>
          <a:ln w="0">
            <a:noFill/>
          </a:ln>
        </p:spPr>
      </p:pic>
      <p:pic>
        <p:nvPicPr>
          <p:cNvPr id="199" name="Imagem 7" descr=""/>
          <p:cNvPicPr/>
          <p:nvPr/>
        </p:nvPicPr>
        <p:blipFill>
          <a:blip r:embed="rId2"/>
          <a:stretch/>
        </p:blipFill>
        <p:spPr>
          <a:xfrm>
            <a:off x="5437440" y="1440000"/>
            <a:ext cx="370620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01" name="PlaceHolder 28"/>
          <p:cNvSpPr/>
          <p:nvPr/>
        </p:nvSpPr>
        <p:spPr>
          <a:xfrm>
            <a:off x="2160000" y="576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Bioacústica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340000" y="1024200"/>
            <a:ext cx="5164200" cy="3835440"/>
          </a:xfrm>
          <a:prstGeom prst="rect">
            <a:avLst/>
          </a:prstGeom>
          <a:ln w="0">
            <a:noFill/>
          </a:ln>
        </p:spPr>
      </p:pic>
      <p:sp>
        <p:nvSpPr>
          <p:cNvPr id="203" name=""/>
          <p:cNvSpPr/>
          <p:nvPr/>
        </p:nvSpPr>
        <p:spPr>
          <a:xfrm>
            <a:off x="7128000" y="4753080"/>
            <a:ext cx="19785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6c6c6b"/>
                </a:solidFill>
                <a:latin typeface="Times New Roman"/>
                <a:ea typeface="Times New Roman"/>
              </a:rPr>
              <a:t>Rørstadbotnen et al 2023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05" name="PlaceHolder 30"/>
          <p:cNvSpPr/>
          <p:nvPr/>
        </p:nvSpPr>
        <p:spPr>
          <a:xfrm>
            <a:off x="2160000" y="756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Bioacústica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6438600" y="1732320"/>
            <a:ext cx="2499480" cy="2935440"/>
          </a:xfrm>
          <a:prstGeom prst="rect">
            <a:avLst/>
          </a:prstGeom>
          <a:ln w="0"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774440" y="1302840"/>
            <a:ext cx="4733640" cy="3448440"/>
          </a:xfrm>
          <a:prstGeom prst="rect">
            <a:avLst/>
          </a:prstGeom>
          <a:ln w="0">
            <a:noFill/>
          </a:ln>
        </p:spPr>
      </p:pic>
      <p:sp>
        <p:nvSpPr>
          <p:cNvPr id="208" name=""/>
          <p:cNvSpPr/>
          <p:nvPr/>
        </p:nvSpPr>
        <p:spPr>
          <a:xfrm>
            <a:off x="7128360" y="4753440"/>
            <a:ext cx="19785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6c6c6b"/>
                </a:solidFill>
                <a:latin typeface="Times New Roman"/>
                <a:ea typeface="Times New Roman"/>
              </a:rPr>
              <a:t>Rørstadbotnen et al 2023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10" name="PlaceHolder 32"/>
          <p:cNvSpPr/>
          <p:nvPr/>
        </p:nvSpPr>
        <p:spPr>
          <a:xfrm>
            <a:off x="2160000" y="756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Desafios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Grande volume de dados (Tb’s por dia!)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Padrão dos dados e metadados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Arquitetura de dados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Soluções de IA para monitormento contínuo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Roteiro para o avanço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212" name="Image 5" descr="preencoded.png"/>
          <p:cNvPicPr/>
          <p:nvPr/>
        </p:nvPicPr>
        <p:blipFill>
          <a:blip r:embed="rId1"/>
          <a:stretch/>
        </p:blipFill>
        <p:spPr>
          <a:xfrm>
            <a:off x="1996560" y="693360"/>
            <a:ext cx="915480" cy="1090080"/>
          </a:xfrm>
          <a:prstGeom prst="rect">
            <a:avLst/>
          </a:prstGeom>
          <a:ln w="0">
            <a:noFill/>
          </a:ln>
        </p:spPr>
      </p:pic>
      <p:sp>
        <p:nvSpPr>
          <p:cNvPr id="213" name="Text 9"/>
          <p:cNvSpPr/>
          <p:nvPr/>
        </p:nvSpPr>
        <p:spPr>
          <a:xfrm>
            <a:off x="3187440" y="875160"/>
            <a:ext cx="2289600" cy="2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Barlow Bold"/>
                <a:ea typeface="Barlow Bold"/>
              </a:rPr>
              <a:t>Mapeamento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214" name="Text 10"/>
          <p:cNvSpPr/>
          <p:nvPr/>
        </p:nvSpPr>
        <p:spPr>
          <a:xfrm>
            <a:off x="3187440" y="1268640"/>
            <a:ext cx="491220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000000"/>
                </a:solidFill>
                <a:latin typeface="Barlow"/>
                <a:ea typeface="Barlow"/>
              </a:rPr>
              <a:t>Identificar competências nacionais em DAS.</a:t>
            </a:r>
            <a:endParaRPr b="0" lang="pt-BR" sz="1750" spc="-1" strike="noStrike">
              <a:latin typeface="Arial"/>
            </a:endParaRPr>
          </a:p>
        </p:txBody>
      </p:sp>
      <p:pic>
        <p:nvPicPr>
          <p:cNvPr id="215" name="Image 6" descr="preencoded.png"/>
          <p:cNvPicPr/>
          <p:nvPr/>
        </p:nvPicPr>
        <p:blipFill>
          <a:blip r:embed="rId2"/>
          <a:stretch/>
        </p:blipFill>
        <p:spPr>
          <a:xfrm>
            <a:off x="1996560" y="1784520"/>
            <a:ext cx="915480" cy="1090080"/>
          </a:xfrm>
          <a:prstGeom prst="rect">
            <a:avLst/>
          </a:prstGeom>
          <a:ln w="0">
            <a:noFill/>
          </a:ln>
        </p:spPr>
      </p:pic>
      <p:sp>
        <p:nvSpPr>
          <p:cNvPr id="216" name="Text 11"/>
          <p:cNvSpPr/>
          <p:nvPr/>
        </p:nvSpPr>
        <p:spPr>
          <a:xfrm>
            <a:off x="3187440" y="1966320"/>
            <a:ext cx="2289600" cy="2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Barlow Bold"/>
                <a:ea typeface="Barlow Bold"/>
              </a:rPr>
              <a:t>Programa Nacional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217" name="Text 12"/>
          <p:cNvSpPr/>
          <p:nvPr/>
        </p:nvSpPr>
        <p:spPr>
          <a:xfrm>
            <a:off x="3187440" y="2359440"/>
            <a:ext cx="491220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000000"/>
                </a:solidFill>
                <a:latin typeface="Barlow"/>
                <a:ea typeface="Barlow"/>
              </a:rPr>
              <a:t>Criar iniciativa em Sensoriamento Óptico Distribuído.</a:t>
            </a:r>
            <a:endParaRPr b="0" lang="pt-BR" sz="1750" spc="-1" strike="noStrike">
              <a:latin typeface="Arial"/>
            </a:endParaRPr>
          </a:p>
        </p:txBody>
      </p:sp>
      <p:pic>
        <p:nvPicPr>
          <p:cNvPr id="218" name="Image 7" descr="preencoded.png"/>
          <p:cNvPicPr/>
          <p:nvPr/>
        </p:nvPicPr>
        <p:blipFill>
          <a:blip r:embed="rId3"/>
          <a:stretch/>
        </p:blipFill>
        <p:spPr>
          <a:xfrm>
            <a:off x="1996560" y="2875320"/>
            <a:ext cx="915480" cy="1090080"/>
          </a:xfrm>
          <a:prstGeom prst="rect">
            <a:avLst/>
          </a:prstGeom>
          <a:ln w="0">
            <a:noFill/>
          </a:ln>
        </p:spPr>
      </p:pic>
      <p:sp>
        <p:nvSpPr>
          <p:cNvPr id="219" name="Text 13"/>
          <p:cNvSpPr/>
          <p:nvPr/>
        </p:nvSpPr>
        <p:spPr>
          <a:xfrm>
            <a:off x="3187440" y="3057120"/>
            <a:ext cx="2289600" cy="2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Barlow Bold"/>
                <a:ea typeface="Barlow Bold"/>
              </a:rPr>
              <a:t>Projetos Piloto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220" name="Text 14"/>
          <p:cNvSpPr/>
          <p:nvPr/>
        </p:nvSpPr>
        <p:spPr>
          <a:xfrm>
            <a:off x="3187440" y="3450240"/>
            <a:ext cx="491220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000000"/>
                </a:solidFill>
                <a:latin typeface="Barlow"/>
                <a:ea typeface="Barlow"/>
              </a:rPr>
              <a:t>Implementar demonstrações.</a:t>
            </a:r>
            <a:endParaRPr b="0" lang="pt-BR" sz="1750" spc="-1" strike="noStrike">
              <a:latin typeface="Arial"/>
            </a:endParaRPr>
          </a:p>
        </p:txBody>
      </p:sp>
      <p:pic>
        <p:nvPicPr>
          <p:cNvPr id="221" name="Image 8" descr="preencoded.png"/>
          <p:cNvPicPr/>
          <p:nvPr/>
        </p:nvPicPr>
        <p:blipFill>
          <a:blip r:embed="rId4"/>
          <a:stretch/>
        </p:blipFill>
        <p:spPr>
          <a:xfrm>
            <a:off x="1996560" y="3966120"/>
            <a:ext cx="915480" cy="1090080"/>
          </a:xfrm>
          <a:prstGeom prst="rect">
            <a:avLst/>
          </a:prstGeom>
          <a:ln w="0">
            <a:noFill/>
          </a:ln>
        </p:spPr>
      </p:pic>
      <p:sp>
        <p:nvSpPr>
          <p:cNvPr id="222" name="Text 15"/>
          <p:cNvSpPr/>
          <p:nvPr/>
        </p:nvSpPr>
        <p:spPr>
          <a:xfrm>
            <a:off x="3187440" y="4147920"/>
            <a:ext cx="2289600" cy="2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Barlow Bold"/>
                <a:ea typeface="Barlow Bold"/>
              </a:rPr>
              <a:t>Colaboração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223" name="Text 16"/>
          <p:cNvSpPr/>
          <p:nvPr/>
        </p:nvSpPr>
        <p:spPr>
          <a:xfrm>
            <a:off x="3187440" y="4541040"/>
            <a:ext cx="4912200" cy="2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000000"/>
                </a:solidFill>
                <a:latin typeface="Barlow"/>
                <a:ea typeface="Barlow"/>
              </a:rPr>
              <a:t>Fomentar parcerias nacionais e internacionais.</a:t>
            </a:r>
            <a:endParaRPr b="0" lang="pt-BR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O Futuro Acústico é Distribuído!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25" name="Shape 1"/>
          <p:cNvSpPr/>
          <p:nvPr/>
        </p:nvSpPr>
        <p:spPr>
          <a:xfrm>
            <a:off x="2016720" y="1044000"/>
            <a:ext cx="9720" cy="2995200"/>
          </a:xfrm>
          <a:prstGeom prst="roundRect">
            <a:avLst>
              <a:gd name="adj" fmla="val 378576"/>
            </a:avLst>
          </a:prstGeom>
          <a:solidFill>
            <a:srgbClr val="b2b8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Shape 2"/>
          <p:cNvSpPr/>
          <p:nvPr/>
        </p:nvSpPr>
        <p:spPr>
          <a:xfrm>
            <a:off x="2113920" y="1177200"/>
            <a:ext cx="288360" cy="13680"/>
          </a:xfrm>
          <a:prstGeom prst="roundRect">
            <a:avLst>
              <a:gd name="adj" fmla="val 378576"/>
            </a:avLst>
          </a:prstGeom>
          <a:solidFill>
            <a:srgbClr val="b2b8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Shape 3"/>
          <p:cNvSpPr/>
          <p:nvPr/>
        </p:nvSpPr>
        <p:spPr>
          <a:xfrm>
            <a:off x="1908000" y="1044000"/>
            <a:ext cx="216360" cy="280080"/>
          </a:xfrm>
          <a:prstGeom prst="roundRect">
            <a:avLst>
              <a:gd name="adj" fmla="val 18671"/>
            </a:avLst>
          </a:prstGeom>
          <a:solidFill>
            <a:srgbClr val="ccd2ff"/>
          </a:solidFill>
          <a:ln w="7620">
            <a:solidFill>
              <a:srgbClr val="b2b8e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Image 13" descr="preencoded.png"/>
          <p:cNvPicPr/>
          <p:nvPr/>
        </p:nvPicPr>
        <p:blipFill>
          <a:blip r:embed="rId1"/>
          <a:stretch/>
        </p:blipFill>
        <p:spPr>
          <a:xfrm>
            <a:off x="1944360" y="1067400"/>
            <a:ext cx="144000" cy="233280"/>
          </a:xfrm>
          <a:prstGeom prst="rect">
            <a:avLst/>
          </a:prstGeom>
          <a:ln w="0">
            <a:noFill/>
          </a:ln>
        </p:spPr>
      </p:pic>
      <p:sp>
        <p:nvSpPr>
          <p:cNvPr id="229" name="Text 25"/>
          <p:cNvSpPr/>
          <p:nvPr/>
        </p:nvSpPr>
        <p:spPr>
          <a:xfrm>
            <a:off x="2497680" y="1086840"/>
            <a:ext cx="1203480" cy="1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Barlow Bold"/>
                <a:ea typeface="Barlow Bold"/>
              </a:rPr>
              <a:t>Presente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30" name="Text 26"/>
          <p:cNvSpPr/>
          <p:nvPr/>
        </p:nvSpPr>
        <p:spPr>
          <a:xfrm>
            <a:off x="2497680" y="1356480"/>
            <a:ext cx="300996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Barlow"/>
                <a:ea typeface="Barlow"/>
              </a:rPr>
              <a:t>DAS já demonstra potencial transformador em múltiplos setores.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31" name="Shape 6"/>
          <p:cNvSpPr/>
          <p:nvPr/>
        </p:nvSpPr>
        <p:spPr>
          <a:xfrm>
            <a:off x="2113920" y="1938600"/>
            <a:ext cx="288360" cy="13680"/>
          </a:xfrm>
          <a:prstGeom prst="roundRect">
            <a:avLst>
              <a:gd name="adj" fmla="val 378576"/>
            </a:avLst>
          </a:prstGeom>
          <a:solidFill>
            <a:srgbClr val="b2b8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Shape 7"/>
          <p:cNvSpPr/>
          <p:nvPr/>
        </p:nvSpPr>
        <p:spPr>
          <a:xfrm>
            <a:off x="1908000" y="1805760"/>
            <a:ext cx="216360" cy="280080"/>
          </a:xfrm>
          <a:prstGeom prst="roundRect">
            <a:avLst>
              <a:gd name="adj" fmla="val 18671"/>
            </a:avLst>
          </a:prstGeom>
          <a:solidFill>
            <a:srgbClr val="ccd2ff"/>
          </a:solidFill>
          <a:ln w="7620">
            <a:solidFill>
              <a:srgbClr val="b2b8e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3" name="Image 14" descr="preencoded.png"/>
          <p:cNvPicPr/>
          <p:nvPr/>
        </p:nvPicPr>
        <p:blipFill>
          <a:blip r:embed="rId2"/>
          <a:stretch/>
        </p:blipFill>
        <p:spPr>
          <a:xfrm>
            <a:off x="1944360" y="1828800"/>
            <a:ext cx="144000" cy="233280"/>
          </a:xfrm>
          <a:prstGeom prst="rect">
            <a:avLst/>
          </a:prstGeom>
          <a:ln w="0">
            <a:noFill/>
          </a:ln>
        </p:spPr>
      </p:pic>
      <p:sp>
        <p:nvSpPr>
          <p:cNvPr id="234" name="Text 27"/>
          <p:cNvSpPr/>
          <p:nvPr/>
        </p:nvSpPr>
        <p:spPr>
          <a:xfrm>
            <a:off x="2497680" y="1848600"/>
            <a:ext cx="1203480" cy="1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Barlow Bold"/>
                <a:ea typeface="Barlow Bold"/>
              </a:rPr>
              <a:t>P&amp;D Contínuo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35" name="Text 28"/>
          <p:cNvSpPr/>
          <p:nvPr/>
        </p:nvSpPr>
        <p:spPr>
          <a:xfrm>
            <a:off x="2520000" y="2117520"/>
            <a:ext cx="41400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Barlow"/>
                <a:ea typeface="Barlow"/>
              </a:rPr>
              <a:t>Crucial para superar desafios técnicos e expandir fronteiras de aplicação.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36" name="Shape 10"/>
          <p:cNvSpPr/>
          <p:nvPr/>
        </p:nvSpPr>
        <p:spPr>
          <a:xfrm>
            <a:off x="2113920" y="2900160"/>
            <a:ext cx="288360" cy="12600"/>
          </a:xfrm>
          <a:prstGeom prst="roundRect">
            <a:avLst>
              <a:gd name="adj" fmla="val 378576"/>
            </a:avLst>
          </a:prstGeom>
          <a:solidFill>
            <a:srgbClr val="b2b8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Shape 11"/>
          <p:cNvSpPr/>
          <p:nvPr/>
        </p:nvSpPr>
        <p:spPr>
          <a:xfrm>
            <a:off x="1908000" y="2766240"/>
            <a:ext cx="216360" cy="280440"/>
          </a:xfrm>
          <a:prstGeom prst="roundRect">
            <a:avLst>
              <a:gd name="adj" fmla="val 18671"/>
            </a:avLst>
          </a:prstGeom>
          <a:solidFill>
            <a:srgbClr val="ccd2ff"/>
          </a:solidFill>
          <a:ln w="7620">
            <a:solidFill>
              <a:srgbClr val="b2b8e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Image 15" descr="preencoded.png"/>
          <p:cNvPicPr/>
          <p:nvPr/>
        </p:nvPicPr>
        <p:blipFill>
          <a:blip r:embed="rId3"/>
          <a:stretch/>
        </p:blipFill>
        <p:spPr>
          <a:xfrm>
            <a:off x="1944360" y="2789640"/>
            <a:ext cx="144000" cy="233640"/>
          </a:xfrm>
          <a:prstGeom prst="rect">
            <a:avLst/>
          </a:prstGeom>
          <a:ln w="0">
            <a:noFill/>
          </a:ln>
        </p:spPr>
      </p:pic>
      <p:sp>
        <p:nvSpPr>
          <p:cNvPr id="239" name="Text 29"/>
          <p:cNvSpPr/>
          <p:nvPr/>
        </p:nvSpPr>
        <p:spPr>
          <a:xfrm>
            <a:off x="2497680" y="2809080"/>
            <a:ext cx="120348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Barlow Bold"/>
                <a:ea typeface="Barlow Bold"/>
              </a:rPr>
              <a:t>Oportunidades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0" name="Text 30"/>
          <p:cNvSpPr/>
          <p:nvPr/>
        </p:nvSpPr>
        <p:spPr>
          <a:xfrm>
            <a:off x="2497680" y="3079080"/>
            <a:ext cx="3009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Barlow"/>
                <a:ea typeface="Barlow"/>
              </a:rPr>
              <a:t>Inovação em hardware, software e novas aplicações adaptadas ao Brasil.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41" name="Shape 14"/>
          <p:cNvSpPr/>
          <p:nvPr/>
        </p:nvSpPr>
        <p:spPr>
          <a:xfrm>
            <a:off x="2113920" y="3660840"/>
            <a:ext cx="288360" cy="13680"/>
          </a:xfrm>
          <a:prstGeom prst="roundRect">
            <a:avLst>
              <a:gd name="adj" fmla="val 378576"/>
            </a:avLst>
          </a:prstGeom>
          <a:solidFill>
            <a:srgbClr val="b2b8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Shape 15"/>
          <p:cNvSpPr/>
          <p:nvPr/>
        </p:nvSpPr>
        <p:spPr>
          <a:xfrm>
            <a:off x="1908000" y="3528000"/>
            <a:ext cx="216360" cy="279720"/>
          </a:xfrm>
          <a:prstGeom prst="roundRect">
            <a:avLst>
              <a:gd name="adj" fmla="val 18671"/>
            </a:avLst>
          </a:prstGeom>
          <a:solidFill>
            <a:srgbClr val="ccd2ff"/>
          </a:solidFill>
          <a:ln w="7620">
            <a:solidFill>
              <a:srgbClr val="b2b8e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3" name="Image 16" descr="preencoded.png"/>
          <p:cNvPicPr/>
          <p:nvPr/>
        </p:nvPicPr>
        <p:blipFill>
          <a:blip r:embed="rId4"/>
          <a:stretch/>
        </p:blipFill>
        <p:spPr>
          <a:xfrm>
            <a:off x="1944360" y="3551400"/>
            <a:ext cx="144000" cy="232920"/>
          </a:xfrm>
          <a:prstGeom prst="rect">
            <a:avLst/>
          </a:prstGeom>
          <a:ln w="0">
            <a:noFill/>
          </a:ln>
        </p:spPr>
      </p:pic>
      <p:sp>
        <p:nvSpPr>
          <p:cNvPr id="244" name="Text 31"/>
          <p:cNvSpPr/>
          <p:nvPr/>
        </p:nvSpPr>
        <p:spPr>
          <a:xfrm>
            <a:off x="2497680" y="3570480"/>
            <a:ext cx="1203480" cy="1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Barlow Bold"/>
                <a:ea typeface="Barlow Bold"/>
              </a:rPr>
              <a:t>Posicionamento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5" name="Text 32"/>
          <p:cNvSpPr/>
          <p:nvPr/>
        </p:nvSpPr>
        <p:spPr>
          <a:xfrm>
            <a:off x="2497680" y="3840120"/>
            <a:ext cx="3009960" cy="1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Barlow"/>
                <a:ea typeface="Barlow"/>
              </a:rPr>
              <a:t>O Brasil pode se destacar com a infraestrutura e ecossistema da RNP.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872680" y="2008080"/>
            <a:ext cx="3012120" cy="33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ffffff"/>
                </a:solidFill>
                <a:latin typeface="Barlow"/>
              </a:rPr>
              <a:t>OBRIGADO!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5040000" y="2579400"/>
            <a:ext cx="3844800" cy="33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pt-BR" sz="1800" spc="-1" strike="noStrike">
                <a:solidFill>
                  <a:srgbClr val="ffffff"/>
                </a:solidFill>
                <a:latin typeface="Arial"/>
              </a:rPr>
              <a:t>aderson.nascimento@ufrn.br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266560" y="1168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Sumário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2266560" y="1556640"/>
            <a:ext cx="6509160" cy="303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Conceitos Fundamentais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Um cabo de fibra óptica pode funcionar como um array de microfones virtuais distribuídos.</a:t>
            </a:r>
            <a:endParaRPr b="0" lang="pt-BR" sz="17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Funcionamento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Detecta perturbações acústicas e vibracionais ao longo de toda a extensão da fibra.</a:t>
            </a:r>
            <a:endParaRPr b="0" lang="pt-BR" sz="17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Alguns exemplos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geociências, engenharia, geotecnia, bioacústica, monitoramentos diversos)</a:t>
            </a:r>
            <a:endParaRPr b="0" lang="pt-BR" sz="17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Desafios</a:t>
            </a:r>
            <a:endParaRPr b="0" lang="pt-BR" sz="17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Dados, dados, dados e mais dados, HPC, IA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Conceitos Fundamentais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31" name="Image 1" descr="preencoded.png"/>
          <p:cNvPicPr/>
          <p:nvPr/>
        </p:nvPicPr>
        <p:blipFill>
          <a:blip r:embed="rId1"/>
          <a:stretch/>
        </p:blipFill>
        <p:spPr>
          <a:xfrm>
            <a:off x="1896120" y="1076760"/>
            <a:ext cx="693720" cy="861840"/>
          </a:xfrm>
          <a:prstGeom prst="rect">
            <a:avLst/>
          </a:prstGeom>
          <a:ln w="0">
            <a:noFill/>
          </a:ln>
        </p:spPr>
      </p:pic>
      <p:sp>
        <p:nvSpPr>
          <p:cNvPr id="132" name="Text 1"/>
          <p:cNvSpPr/>
          <p:nvPr/>
        </p:nvSpPr>
        <p:spPr>
          <a:xfrm>
            <a:off x="2798640" y="1112400"/>
            <a:ext cx="173520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Envio de Pulsos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33" name="Text 2"/>
          <p:cNvSpPr/>
          <p:nvPr/>
        </p:nvSpPr>
        <p:spPr>
          <a:xfrm>
            <a:off x="2798640" y="1315440"/>
            <a:ext cx="429300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Pulsos de laser são enviados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através da fibra óptica.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34" name="Image 2" descr="preencoded.png"/>
          <p:cNvPicPr/>
          <p:nvPr/>
        </p:nvPicPr>
        <p:blipFill>
          <a:blip r:embed="rId2"/>
          <a:stretch/>
        </p:blipFill>
        <p:spPr>
          <a:xfrm>
            <a:off x="1896120" y="2191320"/>
            <a:ext cx="693720" cy="862200"/>
          </a:xfrm>
          <a:prstGeom prst="rect">
            <a:avLst/>
          </a:prstGeom>
          <a:ln w="0">
            <a:noFill/>
          </a:ln>
        </p:spPr>
      </p:pic>
      <p:sp>
        <p:nvSpPr>
          <p:cNvPr id="135" name="Text 3"/>
          <p:cNvSpPr/>
          <p:nvPr/>
        </p:nvSpPr>
        <p:spPr>
          <a:xfrm>
            <a:off x="2798640" y="2083320"/>
            <a:ext cx="179316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Espalhamento Rayleigh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36" name="Text 4"/>
          <p:cNvSpPr/>
          <p:nvPr/>
        </p:nvSpPr>
        <p:spPr>
          <a:xfrm>
            <a:off x="2798640" y="2394000"/>
            <a:ext cx="429300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Fenômeno chave onde a luz é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retroespalhada por imperfeições na fibra.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37" name="Image 3" descr="preencoded.png"/>
          <p:cNvPicPr/>
          <p:nvPr/>
        </p:nvPicPr>
        <p:blipFill>
          <a:blip r:embed="rId3"/>
          <a:stretch/>
        </p:blipFill>
        <p:spPr>
          <a:xfrm>
            <a:off x="1896120" y="3161880"/>
            <a:ext cx="693720" cy="862200"/>
          </a:xfrm>
          <a:prstGeom prst="rect">
            <a:avLst/>
          </a:prstGeom>
          <a:ln w="0">
            <a:noFill/>
          </a:ln>
        </p:spPr>
      </p:pic>
      <p:sp>
        <p:nvSpPr>
          <p:cNvPr id="138" name="Text 5"/>
          <p:cNvSpPr/>
          <p:nvPr/>
        </p:nvSpPr>
        <p:spPr>
          <a:xfrm>
            <a:off x="2798640" y="3161880"/>
            <a:ext cx="203940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Detecção de Perturbações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39" name="Text 6"/>
          <p:cNvSpPr/>
          <p:nvPr/>
        </p:nvSpPr>
        <p:spPr>
          <a:xfrm>
            <a:off x="2798640" y="3400560"/>
            <a:ext cx="429300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Vibrações externas alteram a fase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da luz retroespalhada.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40" name="Image 4" descr="preencoded.png"/>
          <p:cNvPicPr/>
          <p:nvPr/>
        </p:nvPicPr>
        <p:blipFill>
          <a:blip r:embed="rId4"/>
          <a:stretch/>
        </p:blipFill>
        <p:spPr>
          <a:xfrm>
            <a:off x="1896120" y="4204800"/>
            <a:ext cx="693720" cy="861840"/>
          </a:xfrm>
          <a:prstGeom prst="rect">
            <a:avLst/>
          </a:prstGeom>
          <a:ln w="0">
            <a:noFill/>
          </a:ln>
        </p:spPr>
      </p:pic>
      <p:sp>
        <p:nvSpPr>
          <p:cNvPr id="141" name="Text 7"/>
          <p:cNvSpPr/>
          <p:nvPr/>
        </p:nvSpPr>
        <p:spPr>
          <a:xfrm>
            <a:off x="2798640" y="4204440"/>
            <a:ext cx="173520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Análise de Fase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42" name="Text 8"/>
          <p:cNvSpPr/>
          <p:nvPr/>
        </p:nvSpPr>
        <p:spPr>
          <a:xfrm>
            <a:off x="2798640" y="4479120"/>
            <a:ext cx="4293000" cy="2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Φ-OTDR/COTDR analisa mudanças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na fase para detectar deformações.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5"/>
          <a:stretch/>
        </p:blipFill>
        <p:spPr>
          <a:xfrm>
            <a:off x="5258160" y="1128600"/>
            <a:ext cx="3885480" cy="67104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6"/>
          <a:stretch/>
        </p:blipFill>
        <p:spPr>
          <a:xfrm>
            <a:off x="5760000" y="3060000"/>
            <a:ext cx="3239640" cy="17629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6300000" y="1800000"/>
            <a:ext cx="18309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Gorshkov et al. 2022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6300360" y="4824000"/>
            <a:ext cx="13719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Zhu et al. 2021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Funcionamento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9" name="Image 9" descr="preencoded.png"/>
          <p:cNvPicPr/>
          <p:nvPr/>
        </p:nvPicPr>
        <p:blipFill>
          <a:blip r:embed="rId1"/>
          <a:stretch/>
        </p:blipFill>
        <p:spPr>
          <a:xfrm>
            <a:off x="1896120" y="1076760"/>
            <a:ext cx="693720" cy="861840"/>
          </a:xfrm>
          <a:prstGeom prst="rect">
            <a:avLst/>
          </a:prstGeom>
          <a:ln w="0">
            <a:noFill/>
          </a:ln>
        </p:spPr>
      </p:pic>
      <p:sp>
        <p:nvSpPr>
          <p:cNvPr id="150" name="Text 17"/>
          <p:cNvSpPr/>
          <p:nvPr/>
        </p:nvSpPr>
        <p:spPr>
          <a:xfrm>
            <a:off x="2798640" y="1112400"/>
            <a:ext cx="173520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Envio de Pulsos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1" name="Text 18"/>
          <p:cNvSpPr/>
          <p:nvPr/>
        </p:nvSpPr>
        <p:spPr>
          <a:xfrm>
            <a:off x="2798640" y="1315440"/>
            <a:ext cx="429300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Pulsos de laser são enviados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através da fibra óptica.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52" name="Image 10" descr="preencoded.png"/>
          <p:cNvPicPr/>
          <p:nvPr/>
        </p:nvPicPr>
        <p:blipFill>
          <a:blip r:embed="rId2"/>
          <a:stretch/>
        </p:blipFill>
        <p:spPr>
          <a:xfrm>
            <a:off x="1896120" y="2191320"/>
            <a:ext cx="693720" cy="862200"/>
          </a:xfrm>
          <a:prstGeom prst="rect">
            <a:avLst/>
          </a:prstGeom>
          <a:ln w="0">
            <a:noFill/>
          </a:ln>
        </p:spPr>
      </p:pic>
      <p:sp>
        <p:nvSpPr>
          <p:cNvPr id="153" name="Text 19"/>
          <p:cNvSpPr/>
          <p:nvPr/>
        </p:nvSpPr>
        <p:spPr>
          <a:xfrm>
            <a:off x="2798640" y="2083320"/>
            <a:ext cx="179316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Espalhamento Rayleigh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4" name="Text 20"/>
          <p:cNvSpPr/>
          <p:nvPr/>
        </p:nvSpPr>
        <p:spPr>
          <a:xfrm>
            <a:off x="2798640" y="2394000"/>
            <a:ext cx="429300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Fenômeno chave onde a luz é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retroespalhada por imperfeições na fibra.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55" name="Image 11" descr="preencoded.png"/>
          <p:cNvPicPr/>
          <p:nvPr/>
        </p:nvPicPr>
        <p:blipFill>
          <a:blip r:embed="rId3"/>
          <a:stretch/>
        </p:blipFill>
        <p:spPr>
          <a:xfrm>
            <a:off x="1896120" y="3161880"/>
            <a:ext cx="693720" cy="862200"/>
          </a:xfrm>
          <a:prstGeom prst="rect">
            <a:avLst/>
          </a:prstGeom>
          <a:ln w="0">
            <a:noFill/>
          </a:ln>
        </p:spPr>
      </p:pic>
      <p:sp>
        <p:nvSpPr>
          <p:cNvPr id="156" name="Text 21"/>
          <p:cNvSpPr/>
          <p:nvPr/>
        </p:nvSpPr>
        <p:spPr>
          <a:xfrm>
            <a:off x="2798640" y="3161880"/>
            <a:ext cx="203940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Detecção de Perturbações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7" name="Text 22"/>
          <p:cNvSpPr/>
          <p:nvPr/>
        </p:nvSpPr>
        <p:spPr>
          <a:xfrm>
            <a:off x="2798640" y="3400560"/>
            <a:ext cx="429300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Vibrações externas alteram a fase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da luz retroespalhada.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58" name="Image 12" descr="preencoded.png"/>
          <p:cNvPicPr/>
          <p:nvPr/>
        </p:nvPicPr>
        <p:blipFill>
          <a:blip r:embed="rId4"/>
          <a:stretch/>
        </p:blipFill>
        <p:spPr>
          <a:xfrm>
            <a:off x="1896120" y="4204800"/>
            <a:ext cx="693720" cy="861840"/>
          </a:xfrm>
          <a:prstGeom prst="rect">
            <a:avLst/>
          </a:prstGeom>
          <a:ln w="0">
            <a:noFill/>
          </a:ln>
        </p:spPr>
      </p:pic>
      <p:sp>
        <p:nvSpPr>
          <p:cNvPr id="159" name="Text 23"/>
          <p:cNvSpPr/>
          <p:nvPr/>
        </p:nvSpPr>
        <p:spPr>
          <a:xfrm>
            <a:off x="2798640" y="4204440"/>
            <a:ext cx="173520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Barlow Bold"/>
                <a:ea typeface="Barlow Bold"/>
              </a:rPr>
              <a:t>Análise de Fase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60" name="Text 24"/>
          <p:cNvSpPr/>
          <p:nvPr/>
        </p:nvSpPr>
        <p:spPr>
          <a:xfrm>
            <a:off x="2798640" y="4479120"/>
            <a:ext cx="4293000" cy="2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Φ-OTDR/COTDR analisa mudanças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Barlow"/>
                <a:ea typeface="Barlow"/>
              </a:rPr>
              <a:t>na fase para detectar deformações.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5"/>
          <a:stretch/>
        </p:blipFill>
        <p:spPr>
          <a:xfrm>
            <a:off x="5400000" y="783000"/>
            <a:ext cx="1785240" cy="199224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6"/>
          <a:stretch/>
        </p:blipFill>
        <p:spPr>
          <a:xfrm>
            <a:off x="5773320" y="3132720"/>
            <a:ext cx="3293280" cy="201060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7447680" y="2589840"/>
            <a:ext cx="13719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Zhu et al. 2021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Alguns exemplos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66" name="PlaceHolder 10"/>
          <p:cNvSpPr/>
          <p:nvPr/>
        </p:nvSpPr>
        <p:spPr>
          <a:xfrm>
            <a:off x="2160000" y="1152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Flutter analysis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2880000" y="1596240"/>
            <a:ext cx="5607000" cy="3335400"/>
          </a:xfrm>
          <a:prstGeom prst="rect">
            <a:avLst/>
          </a:prstGeom>
          <a:ln w="0">
            <a:noFill/>
          </a:ln>
        </p:spPr>
      </p:pic>
      <p:sp>
        <p:nvSpPr>
          <p:cNvPr id="168" name=""/>
          <p:cNvSpPr/>
          <p:nvPr/>
        </p:nvSpPr>
        <p:spPr>
          <a:xfrm>
            <a:off x="4680000" y="4797360"/>
            <a:ext cx="18309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Gorshkov et al. 2022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Alguns exemplos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71" name="PlaceHolder 13"/>
          <p:cNvSpPr/>
          <p:nvPr/>
        </p:nvSpPr>
        <p:spPr>
          <a:xfrm>
            <a:off x="2160000" y="1152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Geofísica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388240" y="1504080"/>
            <a:ext cx="6071400" cy="353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Alguns exemplos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75" name="PlaceHolder 16"/>
          <p:cNvSpPr/>
          <p:nvPr/>
        </p:nvSpPr>
        <p:spPr>
          <a:xfrm>
            <a:off x="2160000" y="1152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Geofísica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4320000" y="1152000"/>
            <a:ext cx="3928320" cy="377820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/>
          <p:nvPr/>
        </p:nvSpPr>
        <p:spPr>
          <a:xfrm>
            <a:off x="3296880" y="4749840"/>
            <a:ext cx="13827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Rafi et al. 2024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Alguns exemplos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0" name="PlaceHolder 19"/>
          <p:cNvSpPr/>
          <p:nvPr/>
        </p:nvSpPr>
        <p:spPr>
          <a:xfrm>
            <a:off x="2160000" y="1152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Geofísica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3296880" y="4749840"/>
            <a:ext cx="13719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Zhu et al. 2021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4559760" y="720360"/>
            <a:ext cx="4079880" cy="442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266560" y="274680"/>
            <a:ext cx="6509160" cy="50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Barlow"/>
              </a:rPr>
              <a:t>Transformando Fibra Óptica em Sensores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2266560" y="700920"/>
            <a:ext cx="650916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001eff"/>
                </a:solidFill>
                <a:latin typeface="Barlow"/>
              </a:rPr>
              <a:t>Alguns exemplos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5" name="PlaceHolder 22"/>
          <p:cNvSpPr/>
          <p:nvPr/>
        </p:nvSpPr>
        <p:spPr>
          <a:xfrm>
            <a:off x="2160000" y="1152000"/>
            <a:ext cx="650916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pt-BR" sz="1700" spc="-1" strike="noStrike">
                <a:solidFill>
                  <a:srgbClr val="000000"/>
                </a:solidFill>
                <a:latin typeface="Barlow"/>
              </a:rPr>
              <a:t>Geofísica</a:t>
            </a: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7560000" y="4853520"/>
            <a:ext cx="1503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latin typeface="Arial"/>
              </a:rPr>
              <a:t>Bacci et al. 2017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5099400" y="1910520"/>
            <a:ext cx="3963960" cy="2942640"/>
          </a:xfrm>
          <a:prstGeom prst="rect">
            <a:avLst/>
          </a:prstGeom>
          <a:ln w="0"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1980000" y="2520000"/>
            <a:ext cx="2999520" cy="2442600"/>
          </a:xfrm>
          <a:prstGeom prst="rect">
            <a:avLst/>
          </a:prstGeom>
          <a:ln w="0"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2819880" y="1440000"/>
            <a:ext cx="2159640" cy="108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D452AA9114C74DB233E85CC49C021D" ma:contentTypeVersion="13" ma:contentTypeDescription="Crie um novo documento." ma:contentTypeScope="" ma:versionID="107a0a7f101d5df022b2909500738594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3e163f63363c44a23ad51a8bb1cd1c52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1DF1F86B-EECD-41B4-B805-BD0EB98690C6}"/>
</file>

<file path=customXml/itemProps2.xml><?xml version="1.0" encoding="utf-8"?>
<ds:datastoreItem xmlns:ds="http://schemas.openxmlformats.org/officeDocument/2006/customXml" ds:itemID="{CF708038-38BC-42D3-842B-F97B4519D145}"/>
</file>

<file path=customXml/itemProps3.xml><?xml version="1.0" encoding="utf-8"?>
<ds:datastoreItem xmlns:ds="http://schemas.openxmlformats.org/officeDocument/2006/customXml" ds:itemID="{F5DE9FC5-F8A3-4DB7-A60C-46C4770C47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Application>LibreOffice/7.3.1.3$MacOSX_X86_64 LibreOffice_project/a69ca51ded25f3eefd52d7bf9a5fad8c90b87951</Application>
  <AppVersion>15.0000</AppVersion>
  <Words>383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2025-05-15T21:01:44Z</dcterms:created>
  <dc:creator/>
  <dc:description/>
  <dc:language>pt-BR</dc:language>
  <cp:lastModifiedBy/>
  <dcterms:modified xsi:type="dcterms:W3CDTF">2025-05-19T12:27:47Z</dcterms:modified>
  <cp:revision>18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Notes">
    <vt:i4>1</vt:i4>
  </property>
  <property fmtid="{D5CDD505-2E9C-101B-9397-08002B2CF9AE}" pid="4" name="PresentationFormat">
    <vt:lpwstr>Apresentação na tela (16:9)</vt:lpwstr>
  </property>
  <property fmtid="{D5CDD505-2E9C-101B-9397-08002B2CF9AE}" pid="5" name="Slides">
    <vt:i4>7</vt:i4>
  </property>
</Properties>
</file>