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62" r:id="rId5"/>
    <p:sldMasterId id="2147483671" r:id="rId6"/>
  </p:sldMasterIdLst>
  <p:notesMasterIdLst>
    <p:notesMasterId r:id="rId28"/>
  </p:notesMasterIdLst>
  <p:sldIdLst>
    <p:sldId id="263" r:id="rId7"/>
    <p:sldId id="264" r:id="rId8"/>
    <p:sldId id="268" r:id="rId9"/>
    <p:sldId id="270" r:id="rId10"/>
    <p:sldId id="271" r:id="rId11"/>
    <p:sldId id="272" r:id="rId12"/>
    <p:sldId id="277" r:id="rId13"/>
    <p:sldId id="279" r:id="rId14"/>
    <p:sldId id="283" r:id="rId15"/>
    <p:sldId id="280" r:id="rId16"/>
    <p:sldId id="281" r:id="rId17"/>
    <p:sldId id="282" r:id="rId18"/>
    <p:sldId id="278" r:id="rId19"/>
    <p:sldId id="287" r:id="rId20"/>
    <p:sldId id="288" r:id="rId21"/>
    <p:sldId id="286" r:id="rId22"/>
    <p:sldId id="285" r:id="rId23"/>
    <p:sldId id="284" r:id="rId24"/>
    <p:sldId id="289" r:id="rId25"/>
    <p:sldId id="266" r:id="rId26"/>
    <p:sldId id="260" r:id="rId2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71"/>
    <p:restoredTop sz="96132"/>
  </p:normalViewPr>
  <p:slideViewPr>
    <p:cSldViewPr snapToGrid="0">
      <p:cViewPr varScale="1">
        <p:scale>
          <a:sx n="151" d="100"/>
          <a:sy n="151" d="100"/>
        </p:scale>
        <p:origin x="67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4192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96D92-F9AE-BE40-B8DC-7EFEA2BCA01F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50279-B371-2540-9EEC-102D418A1CC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014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B50279-B371-2540-9EEC-102D418A1CCD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72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NP25_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12862" y="1943030"/>
            <a:ext cx="3344982" cy="753277"/>
          </a:xfrm>
        </p:spPr>
        <p:txBody>
          <a:bodyPr anchor="b">
            <a:normAutofit/>
          </a:bodyPr>
          <a:lstStyle>
            <a:lvl1pPr algn="l">
              <a:defRPr sz="2200" b="0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25332" y="3518168"/>
            <a:ext cx="3332514" cy="600540"/>
          </a:xfrm>
        </p:spPr>
        <p:txBody>
          <a:bodyPr>
            <a:noAutofit/>
          </a:bodyPr>
          <a:lstStyle>
            <a:lvl1pPr marL="0" indent="0" algn="l">
              <a:buNone/>
              <a:defRPr sz="1700" b="0" i="0">
                <a:solidFill>
                  <a:schemeClr val="tx1"/>
                </a:solidFill>
                <a:latin typeface="Barlow" pitchFamily="2" charset="77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NOME PALESTRANTE</a:t>
            </a:r>
          </a:p>
          <a:p>
            <a:endParaRPr lang="en-US" dirty="0"/>
          </a:p>
        </p:txBody>
      </p:sp>
      <p:sp>
        <p:nvSpPr>
          <p:cNvPr id="13" name="Espaço Reservado para Conteúdo 12">
            <a:extLst>
              <a:ext uri="{FF2B5EF4-FFF2-40B4-BE49-F238E27FC236}">
                <a16:creationId xmlns:a16="http://schemas.microsoft.com/office/drawing/2014/main" id="{998E250F-0937-D913-0888-E8FDEE0D29D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212861" y="4414322"/>
            <a:ext cx="3344983" cy="326572"/>
          </a:xfrm>
        </p:spPr>
        <p:txBody>
          <a:bodyPr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pt-BR" sz="1700" b="0" i="1" kern="1200" dirty="0">
                <a:solidFill>
                  <a:schemeClr val="tx1"/>
                </a:solidFill>
                <a:latin typeface="Barlow" pitchFamily="2" charset="77"/>
                <a:ea typeface="+mn-ea"/>
                <a:cs typeface="+mn-cs"/>
              </a:defRPr>
            </a:lvl1pPr>
          </a:lstStyle>
          <a:p>
            <a:pPr lvl="0"/>
            <a:r>
              <a:rPr lang="pt-BR" dirty="0"/>
              <a:t>Clique para editar CARGO</a:t>
            </a:r>
          </a:p>
        </p:txBody>
      </p:sp>
    </p:spTree>
    <p:extLst>
      <p:ext uri="{BB962C8B-B14F-4D97-AF65-F5344CB8AC3E}">
        <p14:creationId xmlns:p14="http://schemas.microsoft.com/office/powerpoint/2010/main" val="3135460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RNP25_MIOLO_1COLU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BA84C-D28B-7B20-37D8-C1CACF0F3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1EC9F-C6DB-F568-D9A0-69FF494EF9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001EFF"/>
                </a:solidFill>
                <a:latin typeface="Barlow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pt-BR" dirty="0"/>
              <a:t>Clique para editar os estilos de TÍTULO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21E14165-E4C0-E7C7-C8D7-AD396FFC886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266462" y="1808593"/>
            <a:ext cx="6510214" cy="3036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1700" b="0" i="0" kern="1200" dirty="0" smtClean="0">
                <a:solidFill>
                  <a:schemeClr val="tx1"/>
                </a:solidFill>
                <a:latin typeface="Barlow" pitchFamily="2" charset="77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pt-BR" dirty="0"/>
              <a:t>Clique para editar os estilos de TEXTO CORRIDO – 1 COLUNA</a:t>
            </a:r>
          </a:p>
        </p:txBody>
      </p:sp>
    </p:spTree>
    <p:extLst>
      <p:ext uri="{BB962C8B-B14F-4D97-AF65-F5344CB8AC3E}">
        <p14:creationId xmlns:p14="http://schemas.microsoft.com/office/powerpoint/2010/main" val="1744730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RNP25_MIOLO_2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BA84C-D28B-7B20-37D8-C1CACF0F3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1EC9F-C6DB-F568-D9A0-69FF494EF9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001EFF"/>
                </a:solidFill>
                <a:latin typeface="Barlow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pt-BR" dirty="0"/>
              <a:t>Clique para editar os estilos de TÍTULO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21E14165-E4C0-E7C7-C8D7-AD396FFC886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266462" y="1808593"/>
            <a:ext cx="6510214" cy="3036940"/>
          </a:xfrm>
          <a:prstGeom prst="rect">
            <a:avLst/>
          </a:prstGeom>
        </p:spPr>
        <p:txBody>
          <a:bodyPr numCol="2" spcCol="360000"/>
          <a:lstStyle>
            <a:lvl1pPr marL="0" indent="0">
              <a:buNone/>
              <a:defRPr lang="pt-BR" sz="1700" b="0" i="0" kern="1200" dirty="0" smtClean="0">
                <a:solidFill>
                  <a:schemeClr val="tx1"/>
                </a:solidFill>
                <a:latin typeface="Barlow" pitchFamily="2" charset="77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pt-BR" dirty="0"/>
              <a:t>Clique para editar os estilos de TEXTO CORRIDO – 2 COLUNAS</a:t>
            </a:r>
          </a:p>
        </p:txBody>
      </p:sp>
    </p:spTree>
    <p:extLst>
      <p:ext uri="{BB962C8B-B14F-4D97-AF65-F5344CB8AC3E}">
        <p14:creationId xmlns:p14="http://schemas.microsoft.com/office/powerpoint/2010/main" val="622016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NP25_MIOLO_1COLUNA+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BA84C-D28B-7B20-37D8-C1CACF0F3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1EC9F-C6DB-F568-D9A0-69FF494EF9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001EFF"/>
                </a:solidFill>
                <a:latin typeface="Barlow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pt-BR" dirty="0"/>
              <a:t>Clique para editar os estilos de TÍTULO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21E14165-E4C0-E7C7-C8D7-AD396FFC886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266462" y="1808593"/>
            <a:ext cx="3110523" cy="3036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1700" b="0" i="0" kern="1200" dirty="0" smtClean="0">
                <a:solidFill>
                  <a:schemeClr val="tx1"/>
                </a:solidFill>
                <a:latin typeface="Barlow" pitchFamily="2" charset="77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pt-BR" dirty="0"/>
              <a:t>Clique para editar os estilos de TEXTO CORRIDO – 1 COLUNA</a:t>
            </a:r>
          </a:p>
        </p:txBody>
      </p:sp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73FED905-7FEC-941A-50D2-EB714E65791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91200" y="1828800"/>
            <a:ext cx="2986088" cy="304006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296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NP25_MIOLO_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BA84C-D28B-7B20-37D8-C1CACF0F3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1EC9F-C6DB-F568-D9A0-69FF494EF9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001EFF"/>
                </a:solidFill>
                <a:latin typeface="Barlow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pt-BR" dirty="0"/>
              <a:t>Clique para editar os estilos de TÍTULO</a:t>
            </a:r>
          </a:p>
        </p:txBody>
      </p:sp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73FED905-7FEC-941A-50D2-EB714E65791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66461" y="1828800"/>
            <a:ext cx="6510827" cy="304006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121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WRNP25_ENCERRA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6DD00-D899-CE72-DE7B-CAD0DD0146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42708" y="2008064"/>
            <a:ext cx="3243314" cy="334737"/>
          </a:xfrm>
          <a:prstGeom prst="rect">
            <a:avLst/>
          </a:prstGeom>
        </p:spPr>
        <p:txBody>
          <a:bodyPr anchor="b"/>
          <a:lstStyle>
            <a:lvl1pPr algn="l">
              <a:defRPr sz="2000" b="1" i="0">
                <a:solidFill>
                  <a:schemeClr val="bg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OBRIGADO (A)!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7B4AAF-35FD-FC08-7FFA-20632D614D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42706" y="2579565"/>
            <a:ext cx="3243313" cy="33473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i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Contato palestrante</a:t>
            </a:r>
          </a:p>
        </p:txBody>
      </p:sp>
    </p:spTree>
    <p:extLst>
      <p:ext uri="{BB962C8B-B14F-4D97-AF65-F5344CB8AC3E}">
        <p14:creationId xmlns:p14="http://schemas.microsoft.com/office/powerpoint/2010/main" val="3781979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0C0A7-A2BE-7F43-977C-5F04F40EA1F3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3CB45-47E9-9545-833C-EE867628789B}" type="slidenum">
              <a:rPr lang="pt-BR" smtClean="0"/>
              <a:t>‹#›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E2C68B5B-B2D6-BDA3-5153-36563E2BB9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850" y="0"/>
            <a:ext cx="914029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1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7D3EE3E-223B-7A25-1E6D-578616A202F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0" y="1338"/>
            <a:ext cx="9146380" cy="514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46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858B0F5-A0B7-5E6B-5AE7-867FC778A7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1339"/>
            <a:ext cx="9146380" cy="514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88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arocha@ic.uff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ct-mon-coord@rnp.b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E4FC3E-CF6A-1CCA-26FA-1672DBBCB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1" y="2212946"/>
            <a:ext cx="4077356" cy="717608"/>
          </a:xfrm>
        </p:spPr>
        <p:txBody>
          <a:bodyPr>
            <a:noAutofit/>
          </a:bodyPr>
          <a:lstStyle/>
          <a:p>
            <a:pPr algn="r"/>
            <a:r>
              <a:rPr lang="pt-BR" sz="2300" dirty="0">
                <a:solidFill>
                  <a:schemeClr val="bg1"/>
                </a:solidFill>
              </a:rPr>
              <a:t>CT-Mon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DA4C62-6BA6-1881-64F0-E7158E96F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1" y="3644225"/>
            <a:ext cx="4077356" cy="326572"/>
          </a:xfrm>
        </p:spPr>
        <p:txBody>
          <a:bodyPr/>
          <a:lstStyle/>
          <a:p>
            <a:pPr algn="r"/>
            <a:r>
              <a:rPr lang="pt-BR" dirty="0" err="1">
                <a:solidFill>
                  <a:schemeClr val="bg1"/>
                </a:solidFill>
              </a:rPr>
              <a:t>Antonio</a:t>
            </a:r>
            <a:r>
              <a:rPr lang="pt-BR" dirty="0">
                <a:solidFill>
                  <a:schemeClr val="bg1"/>
                </a:solidFill>
              </a:rPr>
              <a:t> “Guto” Rocha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76D5401-8468-01AF-52B1-747043254B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1" y="4078732"/>
            <a:ext cx="4077356" cy="326572"/>
          </a:xfrm>
        </p:spPr>
        <p:txBody>
          <a:bodyPr>
            <a:normAutofit/>
          </a:bodyPr>
          <a:lstStyle/>
          <a:p>
            <a:pPr algn="r"/>
            <a:r>
              <a:rPr lang="pt-BR" dirty="0">
                <a:solidFill>
                  <a:schemeClr val="bg1"/>
                </a:solidFill>
              </a:rPr>
              <a:t>Universidade Federal Fluminense</a:t>
            </a:r>
          </a:p>
        </p:txBody>
      </p:sp>
    </p:spTree>
    <p:extLst>
      <p:ext uri="{BB962C8B-B14F-4D97-AF65-F5344CB8AC3E}">
        <p14:creationId xmlns:p14="http://schemas.microsoft.com/office/powerpoint/2010/main" val="2609800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4D100-C5EE-49E5-D14E-EBB631498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AD1C0B77-FB9F-4131-4789-00BAA3745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Iniciativas CT-Mon 2024 </a:t>
            </a:r>
          </a:p>
        </p:txBody>
      </p:sp>
      <p:sp>
        <p:nvSpPr>
          <p:cNvPr id="8" name="Espaço Reservado para Imagem 7">
            <a:extLst>
              <a:ext uri="{FF2B5EF4-FFF2-40B4-BE49-F238E27FC236}">
                <a16:creationId xmlns:a16="http://schemas.microsoft.com/office/drawing/2014/main" id="{3415AC23-E0FA-7F90-637F-5EA783DB5D9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783772"/>
            <a:ext cx="7297615" cy="4085092"/>
          </a:xfrm>
        </p:spPr>
        <p:txBody>
          <a:bodyPr/>
          <a:lstStyle/>
          <a:p>
            <a:r>
              <a:rPr lang="pt-BR" sz="1600" dirty="0"/>
              <a:t>Apoio à RNP na prospecção do uso de dados de redes para aplicações de IA e ML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Palestras internacionais sobre o tema</a:t>
            </a:r>
          </a:p>
          <a:p>
            <a:r>
              <a:rPr lang="pt-BR" sz="1600" dirty="0"/>
              <a:t>Apoio à RNP na oferta de um Catálogo de Dados de Rede (em especial dados do seu </a:t>
            </a:r>
            <a:r>
              <a:rPr lang="pt-BR" sz="1600" dirty="0" err="1"/>
              <a:t>backbone</a:t>
            </a:r>
            <a:r>
              <a:rPr lang="pt-BR" sz="1600" dirty="0"/>
              <a:t>) para a comunidade científica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Desenvolvimento de um arcabouço / processo para apresentação e oferta dos dados</a:t>
            </a:r>
          </a:p>
          <a:p>
            <a:r>
              <a:rPr lang="pt-BR" sz="1600" dirty="0"/>
              <a:t>Incentivo junto à comunidade científica para o uso de dados de rede da RNP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Criação de chamada de projetos e </a:t>
            </a:r>
            <a:r>
              <a:rPr lang="pt-BR" sz="1400" b="1" dirty="0" err="1">
                <a:solidFill>
                  <a:schemeClr val="bg1"/>
                </a:solidFill>
              </a:rPr>
              <a:t>Datachallenges</a:t>
            </a:r>
            <a:r>
              <a:rPr lang="pt-BR" sz="1400" b="1" dirty="0">
                <a:solidFill>
                  <a:schemeClr val="bg1"/>
                </a:solidFill>
              </a:rPr>
              <a:t> com esta finalidade</a:t>
            </a:r>
          </a:p>
          <a:p>
            <a:r>
              <a:rPr lang="pt-BR" sz="1600" dirty="0"/>
              <a:t>Renovação dos membros do comitê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Motivar os antigos e trazer novos membros (indústria) para CT</a:t>
            </a:r>
            <a:endParaRPr lang="pt-BR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741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735C3-9AC6-60A2-342B-F57D7D185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F768A474-5E4F-1274-8C2A-AA922D074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Iniciativas CT-Mon 2024 </a:t>
            </a:r>
          </a:p>
        </p:txBody>
      </p:sp>
      <p:sp>
        <p:nvSpPr>
          <p:cNvPr id="8" name="Espaço Reservado para Imagem 7">
            <a:extLst>
              <a:ext uri="{FF2B5EF4-FFF2-40B4-BE49-F238E27FC236}">
                <a16:creationId xmlns:a16="http://schemas.microsoft.com/office/drawing/2014/main" id="{B85E7D2E-7175-6811-BD9B-00902CB3A4F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783772"/>
            <a:ext cx="7297615" cy="4085092"/>
          </a:xfrm>
        </p:spPr>
        <p:txBody>
          <a:bodyPr/>
          <a:lstStyle/>
          <a:p>
            <a:r>
              <a:rPr lang="pt-BR" sz="1600" dirty="0"/>
              <a:t>Apoio à RNP na prospecção do uso de dados de redes para aplicações de IA e ML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Palestras internacionais sobre o tema</a:t>
            </a:r>
          </a:p>
          <a:p>
            <a:r>
              <a:rPr lang="pt-BR" sz="1600" dirty="0"/>
              <a:t>Apoio à RNP na oferta de um Catálogo de Dados de Rede (em especial dados do seu </a:t>
            </a:r>
            <a:r>
              <a:rPr lang="pt-BR" sz="1600" dirty="0" err="1"/>
              <a:t>backbone</a:t>
            </a:r>
            <a:r>
              <a:rPr lang="pt-BR" sz="1600" dirty="0"/>
              <a:t>) para a comunidade científica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Desenvolvimento de um arcabouço / processo para apresentação e oferta dos dados</a:t>
            </a:r>
          </a:p>
          <a:p>
            <a:r>
              <a:rPr lang="pt-BR" sz="1600" dirty="0"/>
              <a:t>Incentivo junto à comunidade científica para o uso de dados de rede da RNP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Criação de chamada de projetos e </a:t>
            </a:r>
            <a:r>
              <a:rPr lang="pt-BR" sz="1400" b="1" dirty="0" err="1">
                <a:solidFill>
                  <a:schemeClr val="accent2"/>
                </a:solidFill>
              </a:rPr>
              <a:t>Datachallenges</a:t>
            </a:r>
            <a:r>
              <a:rPr lang="pt-BR" sz="1400" b="1" dirty="0">
                <a:solidFill>
                  <a:schemeClr val="accent2"/>
                </a:solidFill>
              </a:rPr>
              <a:t> com esta finalidade</a:t>
            </a:r>
          </a:p>
          <a:p>
            <a:r>
              <a:rPr lang="pt-BR" sz="1600" dirty="0"/>
              <a:t>Renovação dos membros do comitê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Motivar os antigos e trazer novos membros (indústria) para CT</a:t>
            </a:r>
            <a:endParaRPr lang="pt-BR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955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A7334-95D0-5661-678A-C5443ABAC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10EFD8C7-E050-6629-3FBF-BFBAE10EE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Iniciativas CT-Mon 2024 </a:t>
            </a:r>
          </a:p>
        </p:txBody>
      </p:sp>
      <p:sp>
        <p:nvSpPr>
          <p:cNvPr id="8" name="Espaço Reservado para Imagem 7">
            <a:extLst>
              <a:ext uri="{FF2B5EF4-FFF2-40B4-BE49-F238E27FC236}">
                <a16:creationId xmlns:a16="http://schemas.microsoft.com/office/drawing/2014/main" id="{8D876DD8-8898-3075-0240-1B263AE9D93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783772"/>
            <a:ext cx="7297615" cy="4085092"/>
          </a:xfrm>
        </p:spPr>
        <p:txBody>
          <a:bodyPr/>
          <a:lstStyle/>
          <a:p>
            <a:r>
              <a:rPr lang="pt-BR" sz="1600" dirty="0"/>
              <a:t>Apoio à RNP na prospecção do uso de dados de redes para aplicações de IA e ML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Palestras internacionais sobre o tema</a:t>
            </a:r>
          </a:p>
          <a:p>
            <a:r>
              <a:rPr lang="pt-BR" sz="1600" dirty="0"/>
              <a:t>Apoio à RNP na oferta de um Catálogo de Dados de Rede (em especial dados do seu </a:t>
            </a:r>
            <a:r>
              <a:rPr lang="pt-BR" sz="1600" dirty="0" err="1"/>
              <a:t>backbone</a:t>
            </a:r>
            <a:r>
              <a:rPr lang="pt-BR" sz="1600" dirty="0"/>
              <a:t>) para a comunidade científica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Desenvolvimento de um arcabouço / processo para apresentação e oferta dos dados</a:t>
            </a:r>
          </a:p>
          <a:p>
            <a:r>
              <a:rPr lang="pt-BR" sz="1600" dirty="0"/>
              <a:t>Incentivo junto à comunidade científica para o uso de dados de rede da RNP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Criação de chamada de projetos e </a:t>
            </a:r>
            <a:r>
              <a:rPr lang="pt-BR" sz="1400" b="1" dirty="0" err="1">
                <a:solidFill>
                  <a:schemeClr val="accent2"/>
                </a:solidFill>
              </a:rPr>
              <a:t>Datachallenges</a:t>
            </a:r>
            <a:r>
              <a:rPr lang="pt-BR" sz="1400" b="1" dirty="0">
                <a:solidFill>
                  <a:schemeClr val="accent2"/>
                </a:solidFill>
              </a:rPr>
              <a:t> com esta finalidade</a:t>
            </a:r>
          </a:p>
          <a:p>
            <a:r>
              <a:rPr lang="pt-BR" sz="1600" dirty="0"/>
              <a:t>Renovação dos membros do comitê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Motivar os antigos e trazer novos membros (indústria) para CT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Retorno das reuniões mensais da plenária, além das palestras mensais</a:t>
            </a:r>
            <a:endParaRPr lang="pt-BR" sz="1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255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A4B7F-CD09-80AD-B7D4-E2804554D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E0E06C81-8C1C-73FB-E623-938E01E46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 em 2025, quais as iniciativas previstas CT-Mon?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57B2926-6E70-6282-D777-A11DCCFB3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462" y="592591"/>
            <a:ext cx="6510214" cy="382360"/>
          </a:xfrm>
        </p:spPr>
        <p:txBody>
          <a:bodyPr/>
          <a:lstStyle/>
          <a:p>
            <a:r>
              <a:rPr lang="pt-BR" dirty="0"/>
              <a:t>Além das já previstas em 2025... </a:t>
            </a:r>
          </a:p>
        </p:txBody>
      </p:sp>
      <p:sp>
        <p:nvSpPr>
          <p:cNvPr id="5" name="Espaço Reservado para Imagem 7">
            <a:extLst>
              <a:ext uri="{FF2B5EF4-FFF2-40B4-BE49-F238E27FC236}">
                <a16:creationId xmlns:a16="http://schemas.microsoft.com/office/drawing/2014/main" id="{773095E9-5CF3-0BE4-3C86-7806D3C2CFC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903586"/>
            <a:ext cx="7297615" cy="4172178"/>
          </a:xfrm>
        </p:spPr>
        <p:txBody>
          <a:bodyPr/>
          <a:lstStyle/>
          <a:p>
            <a:r>
              <a:rPr lang="pt-BR" sz="1200" dirty="0"/>
              <a:t>Apoio à RNP na prospecção do uso de dados de redes para aplicações de IA e ML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Palestras internacionais sobre o tema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Novos palestrantes internacionais convidados</a:t>
            </a:r>
            <a:endParaRPr lang="pt-BR" sz="1100" b="1" dirty="0">
              <a:solidFill>
                <a:schemeClr val="bg1"/>
              </a:solidFill>
            </a:endParaRPr>
          </a:p>
          <a:p>
            <a:r>
              <a:rPr lang="pt-BR" sz="1200" dirty="0"/>
              <a:t>Apoio à RNP na oferta de um Catálogo de Dados de Rede (em especial dados do seu </a:t>
            </a:r>
            <a:r>
              <a:rPr lang="pt-BR" sz="1200" dirty="0" err="1"/>
              <a:t>backbone</a:t>
            </a:r>
            <a:r>
              <a:rPr lang="pt-BR" sz="1200" dirty="0"/>
              <a:t>) para a comunidade científica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Desenvolvimento de um arcabouço / processo para apresentação e oferta dos dados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Reprodução de resultados utilizando dados de rede da RNP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Validação do uso do Projeto de Dados de Redes</a:t>
            </a:r>
            <a:br>
              <a:rPr lang="pt-BR" sz="1400" b="1" dirty="0">
                <a:solidFill>
                  <a:schemeClr val="bg1"/>
                </a:solidFill>
              </a:rPr>
            </a:br>
            <a:r>
              <a:rPr lang="pt-BR" sz="1400" b="1" dirty="0">
                <a:solidFill>
                  <a:schemeClr val="bg1"/>
                </a:solidFill>
              </a:rPr>
              <a:t>(Catálogo, </a:t>
            </a:r>
            <a:r>
              <a:rPr lang="pt-BR" sz="1400" b="1" dirty="0" err="1">
                <a:solidFill>
                  <a:schemeClr val="bg1"/>
                </a:solidFill>
              </a:rPr>
              <a:t>DataX</a:t>
            </a:r>
            <a:r>
              <a:rPr lang="pt-BR" sz="1400" b="1" dirty="0">
                <a:solidFill>
                  <a:schemeClr val="bg1"/>
                </a:solidFill>
              </a:rPr>
              <a:t> e </a:t>
            </a:r>
            <a:r>
              <a:rPr lang="pt-BR" sz="1400" b="1" dirty="0" err="1">
                <a:solidFill>
                  <a:schemeClr val="bg1"/>
                </a:solidFill>
              </a:rPr>
              <a:t>Dataverse</a:t>
            </a:r>
            <a:r>
              <a:rPr lang="pt-BR" sz="1400" b="1" dirty="0">
                <a:solidFill>
                  <a:schemeClr val="bg1"/>
                </a:solidFill>
              </a:rPr>
              <a:t>) junto à comunidade científica</a:t>
            </a:r>
            <a:endParaRPr lang="pt-BR" sz="1100" b="1" dirty="0">
              <a:solidFill>
                <a:schemeClr val="bg1"/>
              </a:solidFill>
            </a:endParaRPr>
          </a:p>
          <a:p>
            <a:r>
              <a:rPr lang="pt-BR" sz="1200" dirty="0"/>
              <a:t>Incentivo junto à comunidade científica para o uso de dados de rede da RNP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Criação de chamada de projetos e </a:t>
            </a:r>
            <a:r>
              <a:rPr lang="pt-BR" sz="1100" dirty="0" err="1">
                <a:solidFill>
                  <a:schemeClr val="accent2"/>
                </a:solidFill>
              </a:rPr>
              <a:t>Datachallenges</a:t>
            </a:r>
            <a:r>
              <a:rPr lang="pt-BR" sz="1100" dirty="0">
                <a:solidFill>
                  <a:schemeClr val="accent2"/>
                </a:solidFill>
              </a:rPr>
              <a:t> com esta finalidade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Organização de uma edição especial de um periódico cujo</a:t>
            </a:r>
            <a:br>
              <a:rPr lang="pt-BR" sz="1400" b="1" dirty="0">
                <a:solidFill>
                  <a:schemeClr val="bg1"/>
                </a:solidFill>
              </a:rPr>
            </a:br>
            <a:r>
              <a:rPr lang="pt-BR" sz="1400" b="1" dirty="0">
                <a:solidFill>
                  <a:schemeClr val="bg1"/>
                </a:solidFill>
              </a:rPr>
              <a:t>temática é Dados de Redes da Internet Brasileira</a:t>
            </a:r>
            <a:endParaRPr lang="pt-BR" sz="1100" b="1" dirty="0">
              <a:solidFill>
                <a:schemeClr val="bg1"/>
              </a:solidFill>
            </a:endParaRPr>
          </a:p>
          <a:p>
            <a:r>
              <a:rPr lang="pt-BR" sz="1200" dirty="0"/>
              <a:t>Renovação dos membros do comitê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Motivar os antigos e trazer novos membros (indústria) para CT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Retorno das reuniões mensais da plenária, além das palestras mensais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Ações para integração de novos membros da Indústria ao CT-Mon</a:t>
            </a:r>
            <a:endParaRPr lang="pt-BR" sz="105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740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7483A-B204-C63B-1563-585905E0E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AADA3BCC-3DB1-192B-31C4-034F60ED4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 em 2025, quais as iniciativas previstas CT-Mon?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9D08E29-67C2-983A-8B9D-C950B98C3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462" y="592591"/>
            <a:ext cx="6510214" cy="382360"/>
          </a:xfrm>
        </p:spPr>
        <p:txBody>
          <a:bodyPr/>
          <a:lstStyle/>
          <a:p>
            <a:r>
              <a:rPr lang="pt-BR" dirty="0"/>
              <a:t>Além das já previstas em 2025... </a:t>
            </a:r>
          </a:p>
        </p:txBody>
      </p:sp>
      <p:sp>
        <p:nvSpPr>
          <p:cNvPr id="5" name="Espaço Reservado para Imagem 7">
            <a:extLst>
              <a:ext uri="{FF2B5EF4-FFF2-40B4-BE49-F238E27FC236}">
                <a16:creationId xmlns:a16="http://schemas.microsoft.com/office/drawing/2014/main" id="{400DAF0A-7822-10D2-3AC4-E174B7A092E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903586"/>
            <a:ext cx="7297615" cy="4172178"/>
          </a:xfrm>
        </p:spPr>
        <p:txBody>
          <a:bodyPr/>
          <a:lstStyle/>
          <a:p>
            <a:r>
              <a:rPr lang="pt-BR" sz="1200" dirty="0"/>
              <a:t>Apoio à RNP na prospecção do uso de dados de redes para aplicações de IA e ML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Palestras internacionais sobre o tema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Novos palestrantes internacionais convidados</a:t>
            </a:r>
            <a:endParaRPr lang="pt-BR" sz="1100" b="1" dirty="0">
              <a:solidFill>
                <a:srgbClr val="001EFF"/>
              </a:solidFill>
            </a:endParaRPr>
          </a:p>
          <a:p>
            <a:r>
              <a:rPr lang="pt-BR" sz="1200" dirty="0"/>
              <a:t>Apoio à RNP na oferta de um Catálogo de Dados de Rede (em especial dados do seu </a:t>
            </a:r>
            <a:r>
              <a:rPr lang="pt-BR" sz="1200" dirty="0" err="1"/>
              <a:t>backbone</a:t>
            </a:r>
            <a:r>
              <a:rPr lang="pt-BR" sz="1200" dirty="0"/>
              <a:t>) para a comunidade científica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Desenvolvimento de um arcabouço / processo para apresentação e oferta dos dados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Reprodução de resultados utilizando dados de rede da RNP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Validação do uso do Projeto de Dados de Redes</a:t>
            </a:r>
            <a:br>
              <a:rPr lang="pt-BR" sz="1400" b="1" dirty="0">
                <a:solidFill>
                  <a:schemeClr val="bg1"/>
                </a:solidFill>
              </a:rPr>
            </a:br>
            <a:r>
              <a:rPr lang="pt-BR" sz="1400" b="1" dirty="0">
                <a:solidFill>
                  <a:schemeClr val="bg1"/>
                </a:solidFill>
              </a:rPr>
              <a:t>(Catálogo, </a:t>
            </a:r>
            <a:r>
              <a:rPr lang="pt-BR" sz="1400" b="1" dirty="0" err="1">
                <a:solidFill>
                  <a:schemeClr val="bg1"/>
                </a:solidFill>
              </a:rPr>
              <a:t>DataX</a:t>
            </a:r>
            <a:r>
              <a:rPr lang="pt-BR" sz="1400" b="1" dirty="0">
                <a:solidFill>
                  <a:schemeClr val="bg1"/>
                </a:solidFill>
              </a:rPr>
              <a:t> e </a:t>
            </a:r>
            <a:r>
              <a:rPr lang="pt-BR" sz="1400" b="1" dirty="0" err="1">
                <a:solidFill>
                  <a:schemeClr val="bg1"/>
                </a:solidFill>
              </a:rPr>
              <a:t>Dataverse</a:t>
            </a:r>
            <a:r>
              <a:rPr lang="pt-BR" sz="1400" b="1" dirty="0">
                <a:solidFill>
                  <a:schemeClr val="bg1"/>
                </a:solidFill>
              </a:rPr>
              <a:t>) junto à comunidade científica</a:t>
            </a:r>
            <a:endParaRPr lang="pt-BR" sz="1100" b="1" dirty="0">
              <a:solidFill>
                <a:schemeClr val="bg1"/>
              </a:solidFill>
            </a:endParaRPr>
          </a:p>
          <a:p>
            <a:r>
              <a:rPr lang="pt-BR" sz="1200" dirty="0"/>
              <a:t>Incentivo junto à comunidade científica para o uso de dados de rede da RNP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Criação de chamada de projetos e </a:t>
            </a:r>
            <a:r>
              <a:rPr lang="pt-BR" sz="1100" dirty="0" err="1">
                <a:solidFill>
                  <a:schemeClr val="accent2"/>
                </a:solidFill>
              </a:rPr>
              <a:t>Datachallenges</a:t>
            </a:r>
            <a:r>
              <a:rPr lang="pt-BR" sz="1100" dirty="0">
                <a:solidFill>
                  <a:schemeClr val="accent2"/>
                </a:solidFill>
              </a:rPr>
              <a:t> com esta finalidade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Organização de uma edição especial de um periódico cujo</a:t>
            </a:r>
            <a:br>
              <a:rPr lang="pt-BR" sz="1400" b="1" dirty="0">
                <a:solidFill>
                  <a:schemeClr val="bg1"/>
                </a:solidFill>
              </a:rPr>
            </a:br>
            <a:r>
              <a:rPr lang="pt-BR" sz="1400" b="1" dirty="0">
                <a:solidFill>
                  <a:schemeClr val="bg1"/>
                </a:solidFill>
              </a:rPr>
              <a:t>temática é Dados de Redes da Internet Brasileira</a:t>
            </a:r>
            <a:endParaRPr lang="pt-BR" sz="1100" b="1" dirty="0">
              <a:solidFill>
                <a:schemeClr val="bg1"/>
              </a:solidFill>
            </a:endParaRPr>
          </a:p>
          <a:p>
            <a:r>
              <a:rPr lang="pt-BR" sz="1200" dirty="0"/>
              <a:t>Renovação dos membros do comitê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Motivar os antigos e trazer novos membros (indústria) para CT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Retorno das reuniões mensais da plenária, além das palestras mensais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Ações para integração de novos membros da Indústria ao CT-Mon</a:t>
            </a:r>
            <a:endParaRPr lang="pt-BR" sz="105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598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91CAE-E5BD-CFE2-6840-CBAC7BBB3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62E343A9-C279-2E90-C0F8-30F980EB5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 em 2025, quais as iniciativas previstas CT-Mon?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932D55A-0816-3ECD-4017-FB96BFB79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462" y="592591"/>
            <a:ext cx="6510214" cy="382360"/>
          </a:xfrm>
        </p:spPr>
        <p:txBody>
          <a:bodyPr/>
          <a:lstStyle/>
          <a:p>
            <a:r>
              <a:rPr lang="pt-BR" dirty="0"/>
              <a:t>Além das já previstas em 2025... </a:t>
            </a:r>
          </a:p>
        </p:txBody>
      </p:sp>
      <p:sp>
        <p:nvSpPr>
          <p:cNvPr id="5" name="Espaço Reservado para Imagem 7">
            <a:extLst>
              <a:ext uri="{FF2B5EF4-FFF2-40B4-BE49-F238E27FC236}">
                <a16:creationId xmlns:a16="http://schemas.microsoft.com/office/drawing/2014/main" id="{BE49C9FA-EC0C-253F-2836-F55203FDC7A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903586"/>
            <a:ext cx="7297615" cy="4172178"/>
          </a:xfrm>
        </p:spPr>
        <p:txBody>
          <a:bodyPr/>
          <a:lstStyle/>
          <a:p>
            <a:r>
              <a:rPr lang="pt-BR" sz="1200" dirty="0"/>
              <a:t>Apoio à RNP na prospecção do uso de dados de redes para aplicações de IA e ML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Palestras internacionais sobre o tema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Novos palestrantes internacionais convidados</a:t>
            </a:r>
            <a:endParaRPr lang="pt-BR" sz="1100" b="1" dirty="0">
              <a:solidFill>
                <a:srgbClr val="001EFF"/>
              </a:solidFill>
            </a:endParaRPr>
          </a:p>
          <a:p>
            <a:r>
              <a:rPr lang="pt-BR" sz="1200" dirty="0"/>
              <a:t>Apoio à RNP na oferta de um Catálogo de Dados de Rede (em especial dados do seu </a:t>
            </a:r>
            <a:r>
              <a:rPr lang="pt-BR" sz="1200" dirty="0" err="1"/>
              <a:t>backbone</a:t>
            </a:r>
            <a:r>
              <a:rPr lang="pt-BR" sz="1200" dirty="0"/>
              <a:t>) para a comunidade científica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Desenvolvimento de um arcabouço / processo para apresentação e oferta dos dados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Reprodução de resultados utilizando dados de rede da RNP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Validação do uso do Projeto de Dados de Redes</a:t>
            </a:r>
            <a:br>
              <a:rPr lang="pt-BR" sz="1400" b="1" dirty="0">
                <a:solidFill>
                  <a:schemeClr val="bg1"/>
                </a:solidFill>
              </a:rPr>
            </a:br>
            <a:r>
              <a:rPr lang="pt-BR" sz="1400" b="1" dirty="0">
                <a:solidFill>
                  <a:schemeClr val="bg1"/>
                </a:solidFill>
              </a:rPr>
              <a:t>(Catálogo, </a:t>
            </a:r>
            <a:r>
              <a:rPr lang="pt-BR" sz="1400" b="1" dirty="0" err="1">
                <a:solidFill>
                  <a:schemeClr val="bg1"/>
                </a:solidFill>
              </a:rPr>
              <a:t>DataX</a:t>
            </a:r>
            <a:r>
              <a:rPr lang="pt-BR" sz="1400" b="1" dirty="0">
                <a:solidFill>
                  <a:schemeClr val="bg1"/>
                </a:solidFill>
              </a:rPr>
              <a:t> e </a:t>
            </a:r>
            <a:r>
              <a:rPr lang="pt-BR" sz="1400" b="1" dirty="0" err="1">
                <a:solidFill>
                  <a:schemeClr val="bg1"/>
                </a:solidFill>
              </a:rPr>
              <a:t>Dataverse</a:t>
            </a:r>
            <a:r>
              <a:rPr lang="pt-BR" sz="1400" b="1" dirty="0">
                <a:solidFill>
                  <a:schemeClr val="bg1"/>
                </a:solidFill>
              </a:rPr>
              <a:t>) junto à comunidade científica</a:t>
            </a:r>
            <a:endParaRPr lang="pt-BR" sz="1100" b="1" dirty="0">
              <a:solidFill>
                <a:schemeClr val="bg1"/>
              </a:solidFill>
            </a:endParaRPr>
          </a:p>
          <a:p>
            <a:r>
              <a:rPr lang="pt-BR" sz="1200" dirty="0"/>
              <a:t>Incentivo junto à comunidade científica para o uso de dados de rede da RNP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Criação de chamada de projetos e </a:t>
            </a:r>
            <a:r>
              <a:rPr lang="pt-BR" sz="1100" dirty="0" err="1">
                <a:solidFill>
                  <a:schemeClr val="accent2"/>
                </a:solidFill>
              </a:rPr>
              <a:t>Datachallenges</a:t>
            </a:r>
            <a:r>
              <a:rPr lang="pt-BR" sz="1100" dirty="0">
                <a:solidFill>
                  <a:schemeClr val="accent2"/>
                </a:solidFill>
              </a:rPr>
              <a:t> com esta finalidade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Organização de uma edição especial de um periódico cujo</a:t>
            </a:r>
            <a:br>
              <a:rPr lang="pt-BR" sz="1400" b="1" dirty="0">
                <a:solidFill>
                  <a:schemeClr val="bg1"/>
                </a:solidFill>
              </a:rPr>
            </a:br>
            <a:r>
              <a:rPr lang="pt-BR" sz="1400" b="1" dirty="0">
                <a:solidFill>
                  <a:schemeClr val="bg1"/>
                </a:solidFill>
              </a:rPr>
              <a:t>temática é Dados de Redes da Internet Brasileira</a:t>
            </a:r>
            <a:endParaRPr lang="pt-BR" sz="1100" b="1" dirty="0">
              <a:solidFill>
                <a:schemeClr val="bg1"/>
              </a:solidFill>
            </a:endParaRPr>
          </a:p>
          <a:p>
            <a:r>
              <a:rPr lang="pt-BR" sz="1200" dirty="0"/>
              <a:t>Renovação dos membros do comitê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Motivar os antigos e trazer novos membros (indústria) para CT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Retorno das reuniões mensais da plenária, além das palestras mensais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Ações para integração de novos membros da Indústria ao CT-Mon</a:t>
            </a:r>
            <a:endParaRPr lang="pt-BR" sz="1050" b="1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31FC79-230A-B1B0-88B3-069E95A30A76}"/>
              </a:ext>
            </a:extLst>
          </p:cNvPr>
          <p:cNvSpPr/>
          <p:nvPr/>
        </p:nvSpPr>
        <p:spPr>
          <a:xfrm>
            <a:off x="2396066" y="1854200"/>
            <a:ext cx="5613400" cy="311573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err="1"/>
              <a:t>Zahaib</a:t>
            </a:r>
            <a:r>
              <a:rPr lang="pt-BR" dirty="0"/>
              <a:t> </a:t>
            </a:r>
            <a:r>
              <a:rPr lang="pt-BR" dirty="0" err="1"/>
              <a:t>Akhtar</a:t>
            </a:r>
            <a:endParaRPr lang="pt-BR" dirty="0"/>
          </a:p>
          <a:p>
            <a:r>
              <a:rPr lang="pt-BR" dirty="0"/>
              <a:t>(</a:t>
            </a:r>
            <a:r>
              <a:rPr lang="pt-BR" dirty="0" err="1"/>
              <a:t>Senior</a:t>
            </a:r>
            <a:r>
              <a:rPr lang="pt-BR" dirty="0"/>
              <a:t> Applied </a:t>
            </a:r>
            <a:r>
              <a:rPr lang="pt-BR" dirty="0" err="1"/>
              <a:t>Scientist</a:t>
            </a:r>
            <a:r>
              <a:rPr lang="pt-BR" dirty="0"/>
              <a:t> @ </a:t>
            </a:r>
            <a:r>
              <a:rPr lang="pt-BR" dirty="0" err="1"/>
              <a:t>Amazon</a:t>
            </a:r>
            <a:r>
              <a:rPr lang="pt-BR" dirty="0"/>
              <a:t> Prime </a:t>
            </a:r>
            <a:r>
              <a:rPr lang="pt-BR" dirty="0" err="1"/>
              <a:t>Video</a:t>
            </a:r>
            <a:r>
              <a:rPr lang="pt-BR" dirty="0"/>
              <a:t>)</a:t>
            </a:r>
          </a:p>
          <a:p>
            <a:r>
              <a:rPr lang="pt-BR" dirty="0"/>
              <a:t>Lin Wang</a:t>
            </a:r>
          </a:p>
          <a:p>
            <a:r>
              <a:rPr lang="pt-BR" dirty="0"/>
              <a:t>(Paderborn - Alemanha)</a:t>
            </a:r>
          </a:p>
          <a:p>
            <a:r>
              <a:rPr lang="pt-BR" dirty="0"/>
              <a:t>Aruna </a:t>
            </a:r>
            <a:r>
              <a:rPr lang="pt-BR" dirty="0" err="1"/>
              <a:t>Balasubramanian</a:t>
            </a:r>
            <a:endParaRPr lang="pt-BR" dirty="0"/>
          </a:p>
          <a:p>
            <a:r>
              <a:rPr lang="pt-BR" dirty="0"/>
              <a:t>(Stony Brook </a:t>
            </a:r>
            <a:r>
              <a:rPr lang="pt-BR" dirty="0" err="1"/>
              <a:t>University</a:t>
            </a:r>
            <a:r>
              <a:rPr lang="pt-BR" dirty="0"/>
              <a:t> - EUA) IMC'25 TPC </a:t>
            </a:r>
            <a:r>
              <a:rPr lang="pt-BR" dirty="0" err="1"/>
              <a:t>Chair</a:t>
            </a:r>
            <a:endParaRPr lang="pt-BR" dirty="0"/>
          </a:p>
          <a:p>
            <a:r>
              <a:rPr lang="pt-BR" dirty="0"/>
              <a:t>Bruno Ribeiro</a:t>
            </a:r>
          </a:p>
          <a:p>
            <a:r>
              <a:rPr lang="pt-BR" dirty="0"/>
              <a:t>(</a:t>
            </a:r>
            <a:r>
              <a:rPr lang="pt-BR" dirty="0" err="1"/>
              <a:t>Purdue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 - EUA)</a:t>
            </a:r>
          </a:p>
          <a:p>
            <a:r>
              <a:rPr lang="pt-BR" dirty="0"/>
              <a:t>Stefano </a:t>
            </a:r>
            <a:r>
              <a:rPr lang="pt-BR" dirty="0" err="1"/>
              <a:t>Secci</a:t>
            </a:r>
            <a:endParaRPr lang="pt-BR" dirty="0"/>
          </a:p>
          <a:p>
            <a:r>
              <a:rPr lang="pt-BR" dirty="0"/>
              <a:t>(CNAM - França)</a:t>
            </a:r>
          </a:p>
        </p:txBody>
      </p:sp>
    </p:spTree>
    <p:extLst>
      <p:ext uri="{BB962C8B-B14F-4D97-AF65-F5344CB8AC3E}">
        <p14:creationId xmlns:p14="http://schemas.microsoft.com/office/powerpoint/2010/main" val="1276651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3C3BC-E7FB-AD8A-FD90-1BE08E792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C007DA23-971A-8D18-CBC8-A00368733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 em 2025, quais as iniciativas previstas CT-Mon?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D8C457C-EBDD-F751-AC44-AB19D420C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462" y="592591"/>
            <a:ext cx="6510214" cy="382360"/>
          </a:xfrm>
        </p:spPr>
        <p:txBody>
          <a:bodyPr/>
          <a:lstStyle/>
          <a:p>
            <a:r>
              <a:rPr lang="pt-BR" dirty="0"/>
              <a:t>Além das já previstas em 2025... </a:t>
            </a:r>
          </a:p>
        </p:txBody>
      </p:sp>
      <p:sp>
        <p:nvSpPr>
          <p:cNvPr id="5" name="Espaço Reservado para Imagem 7">
            <a:extLst>
              <a:ext uri="{FF2B5EF4-FFF2-40B4-BE49-F238E27FC236}">
                <a16:creationId xmlns:a16="http://schemas.microsoft.com/office/drawing/2014/main" id="{6BDBC5F2-10C6-FEB4-4C95-364E845432C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903586"/>
            <a:ext cx="7297615" cy="4172178"/>
          </a:xfrm>
        </p:spPr>
        <p:txBody>
          <a:bodyPr/>
          <a:lstStyle/>
          <a:p>
            <a:r>
              <a:rPr lang="pt-BR" sz="1200" dirty="0"/>
              <a:t>Apoio à RNP na prospecção do uso de dados de redes para aplicações de IA e ML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Palestras internacionais sobre o tema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Novos palestrantes internacionais convidados</a:t>
            </a:r>
            <a:endParaRPr lang="pt-BR" sz="1100" b="1" dirty="0">
              <a:solidFill>
                <a:srgbClr val="001EFF"/>
              </a:solidFill>
            </a:endParaRPr>
          </a:p>
          <a:p>
            <a:r>
              <a:rPr lang="pt-BR" sz="1200" dirty="0"/>
              <a:t>Apoio à RNP na oferta de um Catálogo de Dados de Rede (em especial dados do seu </a:t>
            </a:r>
            <a:r>
              <a:rPr lang="pt-BR" sz="1200" dirty="0" err="1"/>
              <a:t>backbone</a:t>
            </a:r>
            <a:r>
              <a:rPr lang="pt-BR" sz="1200" dirty="0"/>
              <a:t>) para a comunidade científica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Desenvolvimento de um arcabouço / processo para apresentação e oferta dos dados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Reprodução de resultados utilizando dados de rede da RNP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Validação do uso do Projeto de Dados de Redes</a:t>
            </a:r>
            <a:br>
              <a:rPr lang="pt-BR" sz="1400" b="1" dirty="0">
                <a:solidFill>
                  <a:srgbClr val="001EFF"/>
                </a:solidFill>
              </a:rPr>
            </a:br>
            <a:r>
              <a:rPr lang="pt-BR" sz="1400" b="1" dirty="0">
                <a:solidFill>
                  <a:srgbClr val="001EFF"/>
                </a:solidFill>
              </a:rPr>
              <a:t>(Catálogo, </a:t>
            </a:r>
            <a:r>
              <a:rPr lang="pt-BR" sz="1400" b="1" dirty="0" err="1">
                <a:solidFill>
                  <a:srgbClr val="001EFF"/>
                </a:solidFill>
              </a:rPr>
              <a:t>DataX</a:t>
            </a:r>
            <a:r>
              <a:rPr lang="pt-BR" sz="1400" b="1" dirty="0">
                <a:solidFill>
                  <a:srgbClr val="001EFF"/>
                </a:solidFill>
              </a:rPr>
              <a:t> e </a:t>
            </a:r>
            <a:r>
              <a:rPr lang="pt-BR" sz="1400" b="1" dirty="0" err="1">
                <a:solidFill>
                  <a:srgbClr val="001EFF"/>
                </a:solidFill>
              </a:rPr>
              <a:t>Dataverse</a:t>
            </a:r>
            <a:r>
              <a:rPr lang="pt-BR" sz="1400" b="1" dirty="0">
                <a:solidFill>
                  <a:srgbClr val="001EFF"/>
                </a:solidFill>
              </a:rPr>
              <a:t>) junto à comunidade científica</a:t>
            </a:r>
            <a:endParaRPr lang="pt-BR" sz="1100" b="1" dirty="0">
              <a:solidFill>
                <a:srgbClr val="001EFF"/>
              </a:solidFill>
            </a:endParaRPr>
          </a:p>
          <a:p>
            <a:r>
              <a:rPr lang="pt-BR" sz="1200" dirty="0"/>
              <a:t>Incentivo junto à comunidade científica para o uso de dados de rede da RNP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Criação de chamada de projetos e </a:t>
            </a:r>
            <a:r>
              <a:rPr lang="pt-BR" sz="1100" dirty="0" err="1">
                <a:solidFill>
                  <a:schemeClr val="accent2"/>
                </a:solidFill>
              </a:rPr>
              <a:t>Datachallenges</a:t>
            </a:r>
            <a:r>
              <a:rPr lang="pt-BR" sz="1100" dirty="0">
                <a:solidFill>
                  <a:schemeClr val="accent2"/>
                </a:solidFill>
              </a:rPr>
              <a:t> com esta finalidade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Organização de uma edição especial de um periódico cujo</a:t>
            </a:r>
            <a:br>
              <a:rPr lang="pt-BR" sz="1400" b="1" dirty="0">
                <a:solidFill>
                  <a:schemeClr val="bg1"/>
                </a:solidFill>
              </a:rPr>
            </a:br>
            <a:r>
              <a:rPr lang="pt-BR" sz="1400" b="1" dirty="0">
                <a:solidFill>
                  <a:schemeClr val="bg1"/>
                </a:solidFill>
              </a:rPr>
              <a:t>temática é Dados de Redes da Internet Brasileira</a:t>
            </a:r>
            <a:endParaRPr lang="pt-BR" sz="1100" b="1" dirty="0">
              <a:solidFill>
                <a:schemeClr val="bg1"/>
              </a:solidFill>
            </a:endParaRPr>
          </a:p>
          <a:p>
            <a:r>
              <a:rPr lang="pt-BR" sz="1200" dirty="0"/>
              <a:t>Renovação dos membros do comitê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Motivar os antigos e trazer novos membros (indústria) para CT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Retorno das reuniões mensais da plenária, além das palestras mensais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Ações para integração de novos membros da Indústria ao CT-Mon</a:t>
            </a:r>
            <a:endParaRPr lang="pt-BR" sz="105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1736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B8279-74A8-8420-BB2D-3B8589880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7133EFD2-208C-F3B4-2DA8-F7BC00DD3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 em 2025, quais as iniciativas previstas CT-Mon?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D844C70-949D-2D1A-F5AC-D99C0372C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462" y="592591"/>
            <a:ext cx="6510214" cy="382360"/>
          </a:xfrm>
        </p:spPr>
        <p:txBody>
          <a:bodyPr/>
          <a:lstStyle/>
          <a:p>
            <a:r>
              <a:rPr lang="pt-BR" dirty="0"/>
              <a:t>Além das já previstas em 2025... </a:t>
            </a:r>
          </a:p>
        </p:txBody>
      </p:sp>
      <p:sp>
        <p:nvSpPr>
          <p:cNvPr id="5" name="Espaço Reservado para Imagem 7">
            <a:extLst>
              <a:ext uri="{FF2B5EF4-FFF2-40B4-BE49-F238E27FC236}">
                <a16:creationId xmlns:a16="http://schemas.microsoft.com/office/drawing/2014/main" id="{9539D199-568D-0B3C-9366-F8B0C0A61F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903586"/>
            <a:ext cx="7297615" cy="4172178"/>
          </a:xfrm>
        </p:spPr>
        <p:txBody>
          <a:bodyPr/>
          <a:lstStyle/>
          <a:p>
            <a:r>
              <a:rPr lang="pt-BR" sz="1200" dirty="0"/>
              <a:t>Apoio à RNP na prospecção do uso de dados de redes para aplicações de IA e ML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Palestras internacionais sobre o tema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Novos palestrantes internacionais convidados</a:t>
            </a:r>
            <a:endParaRPr lang="pt-BR" sz="1100" b="1" dirty="0">
              <a:solidFill>
                <a:srgbClr val="001EFF"/>
              </a:solidFill>
            </a:endParaRPr>
          </a:p>
          <a:p>
            <a:r>
              <a:rPr lang="pt-BR" sz="1200" dirty="0"/>
              <a:t>Apoio à RNP na oferta de um Catálogo de Dados de Rede (em especial dados do seu </a:t>
            </a:r>
            <a:r>
              <a:rPr lang="pt-BR" sz="1200" dirty="0" err="1"/>
              <a:t>backbone</a:t>
            </a:r>
            <a:r>
              <a:rPr lang="pt-BR" sz="1200" dirty="0"/>
              <a:t>) para a comunidade científica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Desenvolvimento de um arcabouço / processo para apresentação e oferta dos dados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Reprodução de resultados utilizando dados de rede da RNP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Validação do uso do Projeto de Dados de Redes</a:t>
            </a:r>
            <a:br>
              <a:rPr lang="pt-BR" sz="1400" b="1" dirty="0">
                <a:solidFill>
                  <a:srgbClr val="001EFF"/>
                </a:solidFill>
              </a:rPr>
            </a:br>
            <a:r>
              <a:rPr lang="pt-BR" sz="1400" b="1" dirty="0">
                <a:solidFill>
                  <a:srgbClr val="001EFF"/>
                </a:solidFill>
              </a:rPr>
              <a:t>(Catálogo, </a:t>
            </a:r>
            <a:r>
              <a:rPr lang="pt-BR" sz="1400" b="1" dirty="0" err="1">
                <a:solidFill>
                  <a:srgbClr val="001EFF"/>
                </a:solidFill>
              </a:rPr>
              <a:t>DataX</a:t>
            </a:r>
            <a:r>
              <a:rPr lang="pt-BR" sz="1400" b="1" dirty="0">
                <a:solidFill>
                  <a:srgbClr val="001EFF"/>
                </a:solidFill>
              </a:rPr>
              <a:t> e </a:t>
            </a:r>
            <a:r>
              <a:rPr lang="pt-BR" sz="1400" b="1" dirty="0" err="1">
                <a:solidFill>
                  <a:srgbClr val="001EFF"/>
                </a:solidFill>
              </a:rPr>
              <a:t>Dataverse</a:t>
            </a:r>
            <a:r>
              <a:rPr lang="pt-BR" sz="1400" b="1" dirty="0">
                <a:solidFill>
                  <a:srgbClr val="001EFF"/>
                </a:solidFill>
              </a:rPr>
              <a:t>) junto à comunidade científica</a:t>
            </a:r>
            <a:endParaRPr lang="pt-BR" sz="1100" b="1" dirty="0">
              <a:solidFill>
                <a:srgbClr val="001EFF"/>
              </a:solidFill>
            </a:endParaRPr>
          </a:p>
          <a:p>
            <a:r>
              <a:rPr lang="pt-BR" sz="1200" dirty="0"/>
              <a:t>Incentivo junto à comunidade científica para o uso de dados de rede da RNP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Criação de chamada de projetos e </a:t>
            </a:r>
            <a:r>
              <a:rPr lang="pt-BR" sz="1100" dirty="0" err="1">
                <a:solidFill>
                  <a:schemeClr val="accent2"/>
                </a:solidFill>
              </a:rPr>
              <a:t>Datachallenges</a:t>
            </a:r>
            <a:r>
              <a:rPr lang="pt-BR" sz="1100" dirty="0">
                <a:solidFill>
                  <a:schemeClr val="accent2"/>
                </a:solidFill>
              </a:rPr>
              <a:t> com esta finalidade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Organização de uma edição especial de um periódico cujo</a:t>
            </a:r>
            <a:br>
              <a:rPr lang="pt-BR" sz="1400" b="1" dirty="0">
                <a:solidFill>
                  <a:srgbClr val="001EFF"/>
                </a:solidFill>
              </a:rPr>
            </a:br>
            <a:r>
              <a:rPr lang="pt-BR" sz="1400" b="1" dirty="0">
                <a:solidFill>
                  <a:srgbClr val="001EFF"/>
                </a:solidFill>
              </a:rPr>
              <a:t>temática é Dados de Redes da Internet Brasileira</a:t>
            </a:r>
            <a:endParaRPr lang="pt-BR" sz="1100" b="1" dirty="0">
              <a:solidFill>
                <a:srgbClr val="001EFF"/>
              </a:solidFill>
            </a:endParaRPr>
          </a:p>
          <a:p>
            <a:r>
              <a:rPr lang="pt-BR" sz="1200" dirty="0"/>
              <a:t>Renovação dos membros do comitê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Motivar os antigos e trazer novos membros (indústria) para CT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Retorno das reuniões mensais da plenária, além das palestras mensais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Ações para integração de novos membros da Indústria ao CT-Mon</a:t>
            </a:r>
            <a:endParaRPr lang="pt-BR" sz="105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0164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8737B-6FF8-CB38-5F13-A804545A7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EE1B64A7-FAFD-B2C1-905D-6D6D427BE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 em 2025, quais as iniciativas previstas CT-Mon?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0C394C8-FC45-3997-BD54-8576A5E95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462" y="592591"/>
            <a:ext cx="6510214" cy="382360"/>
          </a:xfrm>
        </p:spPr>
        <p:txBody>
          <a:bodyPr/>
          <a:lstStyle/>
          <a:p>
            <a:r>
              <a:rPr lang="pt-BR" dirty="0"/>
              <a:t>Além das já previstas em 2025... </a:t>
            </a:r>
          </a:p>
        </p:txBody>
      </p:sp>
      <p:sp>
        <p:nvSpPr>
          <p:cNvPr id="5" name="Espaço Reservado para Imagem 7">
            <a:extLst>
              <a:ext uri="{FF2B5EF4-FFF2-40B4-BE49-F238E27FC236}">
                <a16:creationId xmlns:a16="http://schemas.microsoft.com/office/drawing/2014/main" id="{83F572E2-994F-EBBB-540E-FA7FD31CA87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903586"/>
            <a:ext cx="7297615" cy="4172178"/>
          </a:xfrm>
        </p:spPr>
        <p:txBody>
          <a:bodyPr/>
          <a:lstStyle/>
          <a:p>
            <a:r>
              <a:rPr lang="pt-BR" sz="1200" dirty="0"/>
              <a:t>Apoio à RNP na prospecção do uso de dados de redes para aplicações de IA e ML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Palestras internacionais sobre o tema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Novos palestrantes internacionais convidados</a:t>
            </a:r>
            <a:endParaRPr lang="pt-BR" sz="1100" b="1" dirty="0">
              <a:solidFill>
                <a:srgbClr val="001EFF"/>
              </a:solidFill>
            </a:endParaRPr>
          </a:p>
          <a:p>
            <a:r>
              <a:rPr lang="pt-BR" sz="1200" dirty="0"/>
              <a:t>Apoio à RNP na oferta de um Catálogo de Dados de Rede (em especial dados do seu </a:t>
            </a:r>
            <a:r>
              <a:rPr lang="pt-BR" sz="1200" dirty="0" err="1"/>
              <a:t>backbone</a:t>
            </a:r>
            <a:r>
              <a:rPr lang="pt-BR" sz="1200" dirty="0"/>
              <a:t>) para a comunidade científica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Desenvolvimento de um arcabouço / processo para apresentação e oferta dos dados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Reprodução de resultados utilizando dados de rede da RNP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Validação do uso do Projeto de Dados de Redes</a:t>
            </a:r>
            <a:br>
              <a:rPr lang="pt-BR" sz="1400" b="1" dirty="0">
                <a:solidFill>
                  <a:srgbClr val="001EFF"/>
                </a:solidFill>
              </a:rPr>
            </a:br>
            <a:r>
              <a:rPr lang="pt-BR" sz="1400" b="1" dirty="0">
                <a:solidFill>
                  <a:srgbClr val="001EFF"/>
                </a:solidFill>
              </a:rPr>
              <a:t>(Catálogo, </a:t>
            </a:r>
            <a:r>
              <a:rPr lang="pt-BR" sz="1400" b="1" dirty="0" err="1">
                <a:solidFill>
                  <a:srgbClr val="001EFF"/>
                </a:solidFill>
              </a:rPr>
              <a:t>DataX</a:t>
            </a:r>
            <a:r>
              <a:rPr lang="pt-BR" sz="1400" b="1" dirty="0">
                <a:solidFill>
                  <a:srgbClr val="001EFF"/>
                </a:solidFill>
              </a:rPr>
              <a:t> e </a:t>
            </a:r>
            <a:r>
              <a:rPr lang="pt-BR" sz="1400" b="1" dirty="0" err="1">
                <a:solidFill>
                  <a:srgbClr val="001EFF"/>
                </a:solidFill>
              </a:rPr>
              <a:t>Dataverse</a:t>
            </a:r>
            <a:r>
              <a:rPr lang="pt-BR" sz="1400" b="1" dirty="0">
                <a:solidFill>
                  <a:srgbClr val="001EFF"/>
                </a:solidFill>
              </a:rPr>
              <a:t>) junto à comunidade científica</a:t>
            </a:r>
            <a:endParaRPr lang="pt-BR" sz="1100" b="1" dirty="0">
              <a:solidFill>
                <a:srgbClr val="001EFF"/>
              </a:solidFill>
            </a:endParaRPr>
          </a:p>
          <a:p>
            <a:r>
              <a:rPr lang="pt-BR" sz="1200" dirty="0"/>
              <a:t>Incentivo junto à comunidade científica para o uso de dados de rede da RNP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Criação de chamada de projetos e </a:t>
            </a:r>
            <a:r>
              <a:rPr lang="pt-BR" sz="1100" dirty="0" err="1">
                <a:solidFill>
                  <a:schemeClr val="accent2"/>
                </a:solidFill>
              </a:rPr>
              <a:t>Datachallenges</a:t>
            </a:r>
            <a:r>
              <a:rPr lang="pt-BR" sz="1100" dirty="0">
                <a:solidFill>
                  <a:schemeClr val="accent2"/>
                </a:solidFill>
              </a:rPr>
              <a:t> com esta finalidade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Organização de uma edição especial de um periódico cujo</a:t>
            </a:r>
            <a:br>
              <a:rPr lang="pt-BR" sz="1400" b="1" dirty="0">
                <a:solidFill>
                  <a:srgbClr val="001EFF"/>
                </a:solidFill>
              </a:rPr>
            </a:br>
            <a:r>
              <a:rPr lang="pt-BR" sz="1400" b="1" dirty="0">
                <a:solidFill>
                  <a:srgbClr val="001EFF"/>
                </a:solidFill>
              </a:rPr>
              <a:t>temática é Dados de Redes da Internet Brasileira</a:t>
            </a:r>
            <a:endParaRPr lang="pt-BR" sz="1100" b="1" dirty="0">
              <a:solidFill>
                <a:srgbClr val="001EFF"/>
              </a:solidFill>
            </a:endParaRPr>
          </a:p>
          <a:p>
            <a:r>
              <a:rPr lang="pt-BR" sz="1200" dirty="0"/>
              <a:t>Renovação dos membros do comitê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Motivar os antigos e trazer novos membros (indústria) para CT</a:t>
            </a:r>
          </a:p>
          <a:p>
            <a:pPr lvl="1"/>
            <a:r>
              <a:rPr lang="pt-BR" sz="1100" dirty="0">
                <a:solidFill>
                  <a:schemeClr val="accent2"/>
                </a:solidFill>
              </a:rPr>
              <a:t>Retorno das reuniões mensais da plenária, além das palestras mensais</a:t>
            </a:r>
          </a:p>
          <a:p>
            <a:pPr lvl="1"/>
            <a:r>
              <a:rPr lang="pt-BR" sz="1400" b="1" dirty="0">
                <a:solidFill>
                  <a:srgbClr val="001EFF"/>
                </a:solidFill>
              </a:rPr>
              <a:t>Ações para integração de novos membros da Indústria ao CT-Mon</a:t>
            </a:r>
            <a:endParaRPr lang="pt-BR" sz="1050" b="1" dirty="0">
              <a:solidFill>
                <a:srgbClr val="001E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376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6D221-06C8-9A78-09C3-602D7D876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7A49BF5-2981-CC35-7242-6618C30BD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Mensagem final do CT-Mon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ACCC3-AB1A-FC24-831D-1819BFD06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Junte-se ao CT-Mon! (</a:t>
            </a:r>
            <a:r>
              <a:rPr lang="pt-BR" dirty="0" err="1"/>
              <a:t>ct-mon-coord@rnp.br</a:t>
            </a:r>
            <a:r>
              <a:rPr lang="pt-BR" dirty="0"/>
              <a:t>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BFDBAA-F8B3-47DC-3B54-FB32D7E20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3030" y="1551214"/>
            <a:ext cx="5485130" cy="357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07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A01E2D4-D2A6-76DB-90D0-0D47841D0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Coordenação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D5B3B3F-C4F3-91D5-FD7B-0EBB08CE2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462" y="1168855"/>
            <a:ext cx="6877538" cy="1506612"/>
          </a:xfrm>
        </p:spPr>
        <p:txBody>
          <a:bodyPr/>
          <a:lstStyle/>
          <a:p>
            <a:r>
              <a:rPr lang="pt-BR" dirty="0"/>
              <a:t>Coordenador: </a:t>
            </a:r>
            <a:r>
              <a:rPr lang="pt-BR" dirty="0" err="1"/>
              <a:t>Antonio</a:t>
            </a:r>
            <a:r>
              <a:rPr lang="pt-BR" dirty="0"/>
              <a:t> Guto Rocha (</a:t>
            </a:r>
            <a:r>
              <a:rPr lang="pt-BR" dirty="0" err="1"/>
              <a:t>arocha@ic.uff.br</a:t>
            </a:r>
            <a:r>
              <a:rPr lang="pt-BR" dirty="0"/>
              <a:t>) </a:t>
            </a:r>
          </a:p>
          <a:p>
            <a:r>
              <a:rPr lang="pt-BR" dirty="0"/>
              <a:t>Coordenador Adjunto: Daniel Otavio Cota (</a:t>
            </a:r>
            <a:r>
              <a:rPr lang="pt-BR" dirty="0" err="1"/>
              <a:t>danielotavio@id.uff.br</a:t>
            </a:r>
            <a:r>
              <a:rPr lang="pt-BR" dirty="0"/>
              <a:t>)</a:t>
            </a:r>
          </a:p>
          <a:p>
            <a:r>
              <a:rPr lang="pt-BR" dirty="0"/>
              <a:t>Coordenador RNP: Gustavo Araújo (</a:t>
            </a:r>
            <a:r>
              <a:rPr lang="pt-BR" dirty="0" err="1"/>
              <a:t>gustavo.araujo@rnp.br</a:t>
            </a:r>
            <a:r>
              <a:rPr lang="pt-B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44928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9E2AC810-69D3-AAD7-41C6-57634D465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Mensagem final do CT-Mon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38D57-E7DA-99F1-770E-015CE19D7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Podemos ajudar? </a:t>
            </a:r>
          </a:p>
        </p:txBody>
      </p:sp>
      <p:pic>
        <p:nvPicPr>
          <p:cNvPr id="13" name="Picture 12" descr="A couple of cartoon characters holding hands&#10;&#10;Description automatically generated">
            <a:extLst>
              <a:ext uri="{FF2B5EF4-FFF2-40B4-BE49-F238E27FC236}">
                <a16:creationId xmlns:a16="http://schemas.microsoft.com/office/drawing/2014/main" id="{87E2CFFD-1842-13B6-4E31-EC60DCF42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5265" y="1936299"/>
            <a:ext cx="3557470" cy="30266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EEB1A11-D2DE-1076-AAAC-8D0659633FD8}"/>
              </a:ext>
            </a:extLst>
          </p:cNvPr>
          <p:cNvSpPr txBox="1"/>
          <p:nvPr/>
        </p:nvSpPr>
        <p:spPr>
          <a:xfrm>
            <a:off x="4572000" y="1836830"/>
            <a:ext cx="20010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CT-Mon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4995330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AE1B5D43-2D31-BB5B-8844-186CED838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2656" y="2008064"/>
            <a:ext cx="3013365" cy="334737"/>
          </a:xfrm>
        </p:spPr>
        <p:txBody>
          <a:bodyPr/>
          <a:lstStyle/>
          <a:p>
            <a:r>
              <a:rPr lang="pt-BR" dirty="0"/>
              <a:t>OBRIGADO!</a:t>
            </a: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AADC3C6A-1F75-A005-C9D4-BD96DBDCD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2655" y="2579565"/>
            <a:ext cx="3013364" cy="334737"/>
          </a:xfrm>
        </p:spPr>
        <p:txBody>
          <a:bodyPr/>
          <a:lstStyle/>
          <a:p>
            <a:r>
              <a:rPr lang="pt-BR" dirty="0">
                <a:hlinkClick r:id="rId3"/>
              </a:rPr>
              <a:t>arocha@ic.uff.br</a:t>
            </a:r>
            <a:br>
              <a:rPr lang="pt-BR" dirty="0"/>
            </a:br>
            <a:r>
              <a:rPr lang="pt-BR" dirty="0">
                <a:hlinkClick r:id="rId4"/>
              </a:rPr>
              <a:t>ct-mon-coord@rnp.br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3675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5DB2D-6C1E-D778-A282-84BF08B82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40565611-FAB3-DDA4-2843-7E7DFD081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 do CT-Mon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B3EF90A-451C-EE66-A7D9-C3591AC05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462" y="1168854"/>
            <a:ext cx="6510214" cy="1650545"/>
          </a:xfrm>
        </p:spPr>
        <p:txBody>
          <a:bodyPr/>
          <a:lstStyle/>
          <a:p>
            <a:pPr algn="ctr"/>
            <a:r>
              <a:rPr lang="pt-BR" sz="1600" dirty="0"/>
              <a:t>Realizar prospecção tecnológica acompanhado dos principais avanços científicos e tecnológicos na área de monitoramento</a:t>
            </a:r>
            <a:br>
              <a:rPr lang="pt-BR" sz="1600" dirty="0"/>
            </a:br>
            <a:r>
              <a:rPr lang="pt-BR" sz="1600" dirty="0"/>
              <a:t>(de desempenho) de rede e para gerar recomendações estratégicas de evolução para o serviço de monitoramento da RNP</a:t>
            </a:r>
            <a:br>
              <a:rPr lang="pt-BR" sz="1600" dirty="0"/>
            </a:b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200744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B7924-C856-B749-1219-4A7EB86F3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9D73EEC5-78CA-9C38-DD4A-AD3168ACC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 do CT-Mon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22AB500-9C1C-0995-C081-934C6D875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462" y="1168854"/>
            <a:ext cx="6510214" cy="1650545"/>
          </a:xfrm>
        </p:spPr>
        <p:txBody>
          <a:bodyPr/>
          <a:lstStyle/>
          <a:p>
            <a:r>
              <a:rPr lang="pt-BR" sz="1600" dirty="0"/>
              <a:t>Realizar prospecção tecnológica acompanhado dos principais avanços científicos e tecnológicos na área de monitoramento (de desempenho) de rede e para gerar recomendações estratégicas de evolução para o serviço de monitoramento da RNP</a:t>
            </a:r>
            <a:br>
              <a:rPr lang="pt-BR" sz="1600" dirty="0"/>
            </a:b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567264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97273-448D-CE54-D646-09429B205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7AF1092D-5E37-E9E2-926B-126E59009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 do CT-Mon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D2824EF-364D-2FF5-C424-1C18F4B8A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462" y="1168854"/>
            <a:ext cx="6510214" cy="1650545"/>
          </a:xfrm>
        </p:spPr>
        <p:txBody>
          <a:bodyPr/>
          <a:lstStyle/>
          <a:p>
            <a:r>
              <a:rPr lang="pt-BR" sz="1600" dirty="0"/>
              <a:t>Realizar prospecção tecnológica acompanhado dos principais avanços científicos e tecnológicos na área de monitoramento (de desempenho) de rede e para gerar recomendações estratégicas de evolução para o serviço de monitoramento da RNP</a:t>
            </a:r>
            <a:br>
              <a:rPr lang="pt-BR" sz="1600" dirty="0"/>
            </a:br>
            <a:endParaRPr lang="pt-BR" sz="1600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014A2771-5E15-E174-C291-2A1461D0828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266462" y="2370666"/>
            <a:ext cx="6510214" cy="1111733"/>
          </a:xfrm>
        </p:spPr>
        <p:txBody>
          <a:bodyPr/>
          <a:lstStyle/>
          <a:p>
            <a:r>
              <a:rPr lang="pt-BR" dirty="0"/>
              <a:t>Nos últimos anos, com os avanços das tecnologias habilitadoras da Inteligência Artificial (IA), tais tecnologias tem sido cada vez mais empregada para auxiliar no monitoramento e na identificação de</a:t>
            </a:r>
            <a:br>
              <a:rPr lang="pt-BR" dirty="0"/>
            </a:br>
            <a:r>
              <a:rPr lang="pt-BR" dirty="0"/>
              <a:t>padrões de trafego de dados em redes de computadores.</a:t>
            </a:r>
          </a:p>
        </p:txBody>
      </p:sp>
    </p:spTree>
    <p:extLst>
      <p:ext uri="{BB962C8B-B14F-4D97-AF65-F5344CB8AC3E}">
        <p14:creationId xmlns:p14="http://schemas.microsoft.com/office/powerpoint/2010/main" val="3642726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99C08-6F9A-EAA5-9D6F-8DD63CDA1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D67D9AD2-F117-79DF-8768-9A1F23280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 do CT-Mon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BED95EA-3FE0-EF43-F0F2-0AC0248AE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462" y="1168854"/>
            <a:ext cx="6510214" cy="1650545"/>
          </a:xfrm>
        </p:spPr>
        <p:txBody>
          <a:bodyPr/>
          <a:lstStyle/>
          <a:p>
            <a:r>
              <a:rPr lang="pt-BR" sz="1600" dirty="0"/>
              <a:t>Realizar prospecção tecnológica acompanhado dos principais avanços científicos e tecnológicos na área de monitoramento (de desempenho) de rede e para gerar recomendações estratégicas de evolução para o serviço de monitoramento da RNP</a:t>
            </a:r>
            <a:br>
              <a:rPr lang="pt-BR" sz="1600" dirty="0"/>
            </a:br>
            <a:endParaRPr lang="pt-BR" sz="1600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F973D4E2-93F6-96CF-0AE2-468F8BDA876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266462" y="2370666"/>
            <a:ext cx="6510214" cy="1111733"/>
          </a:xfrm>
        </p:spPr>
        <p:txBody>
          <a:bodyPr/>
          <a:lstStyle/>
          <a:p>
            <a:r>
              <a:rPr lang="pt-BR" dirty="0"/>
              <a:t>Nos últimos anos, com os avanços das tecnologias habilitadoras da Inteligência Artificial (IA), tais tecnologias tem sido cada vez mais empregada para auxiliar no monitoramento e na identificação de</a:t>
            </a:r>
            <a:br>
              <a:rPr lang="pt-BR" dirty="0"/>
            </a:br>
            <a:r>
              <a:rPr lang="pt-BR" dirty="0"/>
              <a:t>padrões de trafego de dados em redes de computadores.</a:t>
            </a:r>
          </a:p>
        </p:txBody>
      </p:sp>
      <p:sp>
        <p:nvSpPr>
          <p:cNvPr id="2" name="Espaço Reservado para Conteúdo 6">
            <a:extLst>
              <a:ext uri="{FF2B5EF4-FFF2-40B4-BE49-F238E27FC236}">
                <a16:creationId xmlns:a16="http://schemas.microsoft.com/office/drawing/2014/main" id="{B7E10D6B-6FF5-5A34-9DB7-1CB7000B635E}"/>
              </a:ext>
            </a:extLst>
          </p:cNvPr>
          <p:cNvSpPr txBox="1">
            <a:spLocks/>
          </p:cNvSpPr>
          <p:nvPr/>
        </p:nvSpPr>
        <p:spPr>
          <a:xfrm>
            <a:off x="2266462" y="3572478"/>
            <a:ext cx="6510214" cy="111173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pt-BR" sz="1700" b="0" i="0" kern="1200" dirty="0" smtClean="0">
                <a:solidFill>
                  <a:schemeClr val="tx1"/>
                </a:solidFill>
                <a:latin typeface="Barlow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accent2"/>
                </a:solidFill>
              </a:rPr>
              <a:t>Em 2024, o CT-MON </a:t>
            </a:r>
            <a:r>
              <a:rPr lang="en-US" b="1" dirty="0" err="1">
                <a:solidFill>
                  <a:schemeClr val="accent2"/>
                </a:solidFill>
              </a:rPr>
              <a:t>passou</a:t>
            </a:r>
            <a:r>
              <a:rPr lang="en-US" b="1" dirty="0">
                <a:solidFill>
                  <a:schemeClr val="accent2"/>
                </a:solidFill>
              </a:rPr>
              <a:t> a </a:t>
            </a:r>
            <a:r>
              <a:rPr lang="en-US" b="1" dirty="0" err="1">
                <a:solidFill>
                  <a:schemeClr val="accent2"/>
                </a:solidFill>
              </a:rPr>
              <a:t>considerar</a:t>
            </a:r>
            <a:r>
              <a:rPr lang="en-US" b="1" dirty="0">
                <a:solidFill>
                  <a:schemeClr val="accent2"/>
                </a:solidFill>
              </a:rPr>
              <a:t> e </a:t>
            </a:r>
            <a:r>
              <a:rPr lang="en-US" b="1" dirty="0" err="1">
                <a:solidFill>
                  <a:schemeClr val="accent2"/>
                </a:solidFill>
              </a:rPr>
              <a:t>explorar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os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benefícios</a:t>
            </a:r>
            <a:r>
              <a:rPr lang="en-US" b="1" dirty="0">
                <a:solidFill>
                  <a:schemeClr val="accent2"/>
                </a:solidFill>
              </a:rPr>
              <a:t> das </a:t>
            </a:r>
            <a:r>
              <a:rPr lang="en-US" b="1" dirty="0" err="1">
                <a:solidFill>
                  <a:schemeClr val="accent2"/>
                </a:solidFill>
              </a:rPr>
              <a:t>técnicas</a:t>
            </a:r>
            <a:r>
              <a:rPr lang="en-US" b="1" dirty="0">
                <a:solidFill>
                  <a:schemeClr val="accent2"/>
                </a:solidFill>
              </a:rPr>
              <a:t> de </a:t>
            </a:r>
            <a:r>
              <a:rPr lang="en-US" b="1" dirty="0" err="1">
                <a:solidFill>
                  <a:schemeClr val="accent2"/>
                </a:solidFill>
              </a:rPr>
              <a:t>Inteligência</a:t>
            </a:r>
            <a:r>
              <a:rPr lang="en-US" b="1" dirty="0">
                <a:solidFill>
                  <a:schemeClr val="accent2"/>
                </a:solidFill>
              </a:rPr>
              <a:t> Artificial e Machine Learning</a:t>
            </a:r>
            <a:br>
              <a:rPr lang="en-US" b="1" dirty="0">
                <a:solidFill>
                  <a:schemeClr val="accent2"/>
                </a:solidFill>
              </a:rPr>
            </a:br>
            <a:r>
              <a:rPr lang="en-US" b="1" dirty="0" err="1">
                <a:solidFill>
                  <a:schemeClr val="accent2"/>
                </a:solidFill>
              </a:rPr>
              <a:t>em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suas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ações</a:t>
            </a:r>
            <a:r>
              <a:rPr lang="en-US" b="1" dirty="0">
                <a:solidFill>
                  <a:schemeClr val="accent2"/>
                </a:solidFill>
              </a:rPr>
              <a:t> de </a:t>
            </a:r>
            <a:r>
              <a:rPr lang="en-US" b="1" dirty="0" err="1">
                <a:solidFill>
                  <a:schemeClr val="accent2"/>
                </a:solidFill>
              </a:rPr>
              <a:t>prospecção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tecnológica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7379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3D26D-93AE-131A-8BFC-E6D9CEFF7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A6EF0AD3-2CFB-803E-2F1B-2D45D1B6D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Iniciativas CT-Mon 2024 </a:t>
            </a:r>
          </a:p>
        </p:txBody>
      </p:sp>
      <p:sp>
        <p:nvSpPr>
          <p:cNvPr id="8" name="Espaço Reservado para Imagem 7">
            <a:extLst>
              <a:ext uri="{FF2B5EF4-FFF2-40B4-BE49-F238E27FC236}">
                <a16:creationId xmlns:a16="http://schemas.microsoft.com/office/drawing/2014/main" id="{D54177C3-D7FD-26F8-E14F-96A08E7B77C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783772"/>
            <a:ext cx="7297615" cy="4085092"/>
          </a:xfrm>
        </p:spPr>
        <p:txBody>
          <a:bodyPr/>
          <a:lstStyle/>
          <a:p>
            <a:r>
              <a:rPr lang="pt-BR" sz="1600" dirty="0"/>
              <a:t>Apoio à RNP na prospecção do uso de dados de redes para aplicações de IA e ML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Palestras internacionais sobre o tema</a:t>
            </a:r>
          </a:p>
          <a:p>
            <a:r>
              <a:rPr lang="pt-BR" sz="1600" dirty="0"/>
              <a:t>Apoio à RNP na oferta de um Catálogo de Dados de Rede (em especial dados do seu </a:t>
            </a:r>
            <a:r>
              <a:rPr lang="pt-BR" sz="1600" dirty="0" err="1"/>
              <a:t>backbone</a:t>
            </a:r>
            <a:r>
              <a:rPr lang="pt-BR" sz="1600" dirty="0"/>
              <a:t>) para a comunidade científica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Desenvolvimento de um arcabouço / processo para apresentação e oferta dos dados</a:t>
            </a:r>
          </a:p>
          <a:p>
            <a:r>
              <a:rPr lang="pt-BR" sz="1600" dirty="0"/>
              <a:t>Incentivo junto à comunidade científica para o uso de dados de rede da RNP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Criação de chamada de projetos e </a:t>
            </a:r>
            <a:r>
              <a:rPr lang="pt-BR" sz="1400" b="1" dirty="0" err="1">
                <a:solidFill>
                  <a:schemeClr val="bg1"/>
                </a:solidFill>
              </a:rPr>
              <a:t>Datachallenges</a:t>
            </a:r>
            <a:r>
              <a:rPr lang="pt-BR" sz="1400" b="1" dirty="0">
                <a:solidFill>
                  <a:schemeClr val="bg1"/>
                </a:solidFill>
              </a:rPr>
              <a:t> com esta finalidade</a:t>
            </a:r>
          </a:p>
          <a:p>
            <a:r>
              <a:rPr lang="pt-BR" sz="1600" dirty="0"/>
              <a:t>Renovação dos membros do comitê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Motivar os antigos e trazer novos membros (indústria) para CT</a:t>
            </a:r>
            <a:endParaRPr lang="pt-BR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304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08658-96A4-CF06-3B43-F7B158D1C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21C6A482-5BBC-C17F-0F18-BAA29822B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Iniciativas CT-Mon 2024 </a:t>
            </a:r>
          </a:p>
        </p:txBody>
      </p:sp>
      <p:sp>
        <p:nvSpPr>
          <p:cNvPr id="8" name="Espaço Reservado para Imagem 7">
            <a:extLst>
              <a:ext uri="{FF2B5EF4-FFF2-40B4-BE49-F238E27FC236}">
                <a16:creationId xmlns:a16="http://schemas.microsoft.com/office/drawing/2014/main" id="{34654005-DE63-F1F8-26A2-CCBD0FFF9C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783772"/>
            <a:ext cx="7297615" cy="4085092"/>
          </a:xfrm>
        </p:spPr>
        <p:txBody>
          <a:bodyPr/>
          <a:lstStyle/>
          <a:p>
            <a:r>
              <a:rPr lang="pt-BR" sz="1600" dirty="0"/>
              <a:t>Apoio à RNP na prospecção do uso de dados de redes para aplicações de IA e ML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Palestras internacionais sobre o tema</a:t>
            </a:r>
          </a:p>
          <a:p>
            <a:r>
              <a:rPr lang="pt-BR" sz="1600" dirty="0"/>
              <a:t>Apoio à RNP na oferta de um Catálogo de Dados de Rede (em especial dados do seu </a:t>
            </a:r>
            <a:r>
              <a:rPr lang="pt-BR" sz="1600" dirty="0" err="1"/>
              <a:t>backbone</a:t>
            </a:r>
            <a:r>
              <a:rPr lang="pt-BR" sz="1600" dirty="0"/>
              <a:t>) para a comunidade científica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Desenvolvimento de um arcabouço / processo para apresentação e oferta dos dados</a:t>
            </a:r>
          </a:p>
          <a:p>
            <a:r>
              <a:rPr lang="pt-BR" sz="1600" dirty="0"/>
              <a:t>Incentivo junto à comunidade científica para o uso de dados de rede da RNP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Criação de chamada de projetos e </a:t>
            </a:r>
            <a:r>
              <a:rPr lang="pt-BR" sz="1400" b="1" dirty="0" err="1">
                <a:solidFill>
                  <a:schemeClr val="bg1"/>
                </a:solidFill>
              </a:rPr>
              <a:t>Datachallenges</a:t>
            </a:r>
            <a:r>
              <a:rPr lang="pt-BR" sz="1400" b="1" dirty="0">
                <a:solidFill>
                  <a:schemeClr val="bg1"/>
                </a:solidFill>
              </a:rPr>
              <a:t> com esta finalidade</a:t>
            </a:r>
          </a:p>
          <a:p>
            <a:r>
              <a:rPr lang="pt-BR" sz="1600" dirty="0"/>
              <a:t>Renovação dos membros do comitê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Motivar os antigos e trazer novos membros (indústria) para CT</a:t>
            </a:r>
            <a:endParaRPr lang="pt-BR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370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5A192-9744-786B-E4A3-F05CF6F87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69A847C4-358E-B453-8D22-D290BB07D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Iniciativas CT-Mon 2024 </a:t>
            </a:r>
          </a:p>
        </p:txBody>
      </p:sp>
      <p:sp>
        <p:nvSpPr>
          <p:cNvPr id="8" name="Espaço Reservado para Imagem 7">
            <a:extLst>
              <a:ext uri="{FF2B5EF4-FFF2-40B4-BE49-F238E27FC236}">
                <a16:creationId xmlns:a16="http://schemas.microsoft.com/office/drawing/2014/main" id="{92965B8A-968A-34A5-D843-819E003F60D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46385" y="783772"/>
            <a:ext cx="7297615" cy="4085092"/>
          </a:xfrm>
        </p:spPr>
        <p:txBody>
          <a:bodyPr/>
          <a:lstStyle/>
          <a:p>
            <a:r>
              <a:rPr lang="pt-BR" sz="1600" dirty="0"/>
              <a:t>Apoio à RNP na prospecção do uso de dados de redes para aplicações de IA e ML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Que tipo de dados da rede da RNP tem potencial de uso / utilizada para a comunidade científica?</a:t>
            </a:r>
          </a:p>
          <a:p>
            <a:pPr lvl="1"/>
            <a:r>
              <a:rPr lang="pt-BR" sz="1400" b="1" dirty="0">
                <a:solidFill>
                  <a:schemeClr val="accent2"/>
                </a:solidFill>
              </a:rPr>
              <a:t>Palestras internacionais sobre o tema</a:t>
            </a:r>
          </a:p>
          <a:p>
            <a:r>
              <a:rPr lang="pt-BR" sz="1600" dirty="0"/>
              <a:t>Apoio à RNP na oferta de um Catálogo de Dados de Rede (em especial dados do seu </a:t>
            </a:r>
            <a:r>
              <a:rPr lang="pt-BR" sz="1600" dirty="0" err="1"/>
              <a:t>backbone</a:t>
            </a:r>
            <a:r>
              <a:rPr lang="pt-BR" sz="1600" dirty="0"/>
              <a:t>) para a comunidade científica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Desenvolvimento de um arcabouço / processo para apresentação e oferta dos dados</a:t>
            </a:r>
          </a:p>
          <a:p>
            <a:r>
              <a:rPr lang="pt-BR" sz="1600" dirty="0"/>
              <a:t>Incentivo junto à comunidade científica para o uso de dados de rede da RNP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Criação de chamada de projetos e </a:t>
            </a:r>
            <a:r>
              <a:rPr lang="pt-BR" sz="1400" b="1" dirty="0" err="1">
                <a:solidFill>
                  <a:schemeClr val="bg1"/>
                </a:solidFill>
              </a:rPr>
              <a:t>Datachallenges</a:t>
            </a:r>
            <a:r>
              <a:rPr lang="pt-BR" sz="1400" b="1" dirty="0">
                <a:solidFill>
                  <a:schemeClr val="bg1"/>
                </a:solidFill>
              </a:rPr>
              <a:t> com esta finalidade</a:t>
            </a:r>
          </a:p>
          <a:p>
            <a:r>
              <a:rPr lang="pt-BR" sz="1600" dirty="0"/>
              <a:t>Renovação dos membros do comitê</a:t>
            </a:r>
          </a:p>
          <a:p>
            <a:pPr lvl="1"/>
            <a:r>
              <a:rPr lang="pt-BR" sz="1400" b="1" dirty="0">
                <a:solidFill>
                  <a:schemeClr val="bg1"/>
                </a:solidFill>
              </a:rPr>
              <a:t>Motivar os antigos e trazer novos membros (indústria) para CT</a:t>
            </a:r>
            <a:endParaRPr lang="pt-BR" sz="1200" b="1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1B29E19-D20B-370A-A12B-504EF5D00D33}"/>
              </a:ext>
            </a:extLst>
          </p:cNvPr>
          <p:cNvSpPr/>
          <p:nvPr/>
        </p:nvSpPr>
        <p:spPr>
          <a:xfrm>
            <a:off x="3526691" y="1803401"/>
            <a:ext cx="3937001" cy="1143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Marco Fiore (IMDEA Networks)</a:t>
            </a:r>
          </a:p>
          <a:p>
            <a:r>
              <a:rPr lang="pt-BR" dirty="0"/>
              <a:t>Mark </a:t>
            </a:r>
            <a:r>
              <a:rPr lang="pt-BR" dirty="0" err="1"/>
              <a:t>Crovela</a:t>
            </a:r>
            <a:r>
              <a:rPr lang="pt-BR" dirty="0"/>
              <a:t> (Boston </a:t>
            </a:r>
            <a:r>
              <a:rPr lang="pt-BR" dirty="0" err="1"/>
              <a:t>University</a:t>
            </a:r>
            <a:r>
              <a:rPr lang="pt-BR" dirty="0"/>
              <a:t>)</a:t>
            </a:r>
          </a:p>
          <a:p>
            <a:r>
              <a:rPr lang="pt-BR" dirty="0"/>
              <a:t>Ramin </a:t>
            </a:r>
            <a:r>
              <a:rPr lang="pt-BR" dirty="0" err="1"/>
              <a:t>Khalilil</a:t>
            </a:r>
            <a:r>
              <a:rPr lang="pt-BR" dirty="0"/>
              <a:t> (Huawei </a:t>
            </a:r>
            <a:r>
              <a:rPr lang="pt-BR" dirty="0" err="1"/>
              <a:t>Research</a:t>
            </a:r>
            <a:r>
              <a:rPr lang="pt-BR" dirty="0"/>
              <a:t> Center)</a:t>
            </a:r>
          </a:p>
        </p:txBody>
      </p:sp>
    </p:spTree>
    <p:extLst>
      <p:ext uri="{BB962C8B-B14F-4D97-AF65-F5344CB8AC3E}">
        <p14:creationId xmlns:p14="http://schemas.microsoft.com/office/powerpoint/2010/main" val="2605543204"/>
      </p:ext>
    </p:extLst>
  </p:cSld>
  <p:clrMapOvr>
    <a:masterClrMapping/>
  </p:clrMapOvr>
</p:sld>
</file>

<file path=ppt/theme/theme1.xml><?xml version="1.0" encoding="utf-8"?>
<a:theme xmlns:a="http://schemas.openxmlformats.org/drawingml/2006/main" name="CAPA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RNP2025_PPT_TEMPLATE" id="{B3410479-881B-E341-B546-2569FC824EA1}" vid="{860DC92B-32AC-9D41-9B87-FDACF1D43486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RNP2025_PPT_TEMPLATE" id="{B3410479-881B-E341-B546-2569FC824EA1}" vid="{A8F55201-57D3-3C41-82D1-9A370FBFD4AF}"/>
    </a:ext>
  </a:extLst>
</a:theme>
</file>

<file path=ppt/theme/theme3.xml><?xml version="1.0" encoding="utf-8"?>
<a:theme xmlns:a="http://schemas.openxmlformats.org/drawingml/2006/main" name="1_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RNP2025_PPT_TEMPLATE" id="{B3410479-881B-E341-B546-2569FC824EA1}" vid="{BF4B9223-F729-4E44-A568-6178DCF8BC6C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D452AA9114C74DB233E85CC49C021D" ma:contentTypeVersion="13" ma:contentTypeDescription="Create a new document." ma:contentTypeScope="" ma:versionID="22bb10662a4e9040469ecb479258da48">
  <xsd:schema xmlns:xsd="http://www.w3.org/2001/XMLSchema" xmlns:xs="http://www.w3.org/2001/XMLSchema" xmlns:p="http://schemas.microsoft.com/office/2006/metadata/properties" xmlns:ns2="2b5e868a-31e1-4ebe-9651-7b5e2b90c47f" xmlns:ns3="2aa2c7b6-9799-4ab1-b0ee-3db142e654af" targetNamespace="http://schemas.microsoft.com/office/2006/metadata/properties" ma:root="true" ma:fieldsID="5ca055a7fcefba3cd192426c34e939c6" ns2:_="" ns3:_="">
    <xsd:import namespace="2b5e868a-31e1-4ebe-9651-7b5e2b90c47f"/>
    <xsd:import namespace="2aa2c7b6-9799-4ab1-b0ee-3db142e654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5e868a-31e1-4ebe-9651-7b5e2b90c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c6d6704-c1be-48d0-823f-e0f8bcbfaa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a2c7b6-9799-4ab1-b0ee-3db142e654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98d749-8989-4e1d-bf29-fc41001de84f}" ma:internalName="TaxCatchAll" ma:showField="CatchAllData" ma:web="2aa2c7b6-9799-4ab1-b0ee-3db142e654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5e868a-31e1-4ebe-9651-7b5e2b90c47f">
      <Terms xmlns="http://schemas.microsoft.com/office/infopath/2007/PartnerControls"/>
    </lcf76f155ced4ddcb4097134ff3c332f>
    <TaxCatchAll xmlns="2aa2c7b6-9799-4ab1-b0ee-3db142e654af" xsi:nil="true"/>
  </documentManagement>
</p:properties>
</file>

<file path=customXml/itemProps1.xml><?xml version="1.0" encoding="utf-8"?>
<ds:datastoreItem xmlns:ds="http://schemas.openxmlformats.org/officeDocument/2006/customXml" ds:itemID="{9024F152-1F47-4210-B048-07EA531F8AFE}"/>
</file>

<file path=customXml/itemProps2.xml><?xml version="1.0" encoding="utf-8"?>
<ds:datastoreItem xmlns:ds="http://schemas.openxmlformats.org/officeDocument/2006/customXml" ds:itemID="{CF708038-38BC-42D3-842B-F97B4519D1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DE9FC5-F8A3-4DB7-A60C-46C4770C4784}">
  <ds:schemaRefs>
    <ds:schemaRef ds:uri="http://schemas.microsoft.com/office/2006/metadata/properties"/>
    <ds:schemaRef ds:uri="http://schemas.microsoft.com/office/infopath/2007/PartnerControls"/>
    <ds:schemaRef ds:uri="2b5e868a-31e1-4ebe-9651-7b5e2b90c47f"/>
    <ds:schemaRef ds:uri="2aa2c7b6-9799-4ab1-b0ee-3db142e654a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CAPA</Template>
  <TotalTime>266</TotalTime>
  <Words>2409</Words>
  <Application>Microsoft Macintosh PowerPoint</Application>
  <PresentationFormat>On-screen Show (16:9)</PresentationFormat>
  <Paragraphs>202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Barlow</vt:lpstr>
      <vt:lpstr>Calibri</vt:lpstr>
      <vt:lpstr>Calibri Light</vt:lpstr>
      <vt:lpstr>CAPA</vt:lpstr>
      <vt:lpstr>Personalizar design</vt:lpstr>
      <vt:lpstr>1_Personalizar design</vt:lpstr>
      <vt:lpstr>CT-Mon</vt:lpstr>
      <vt:lpstr>Coordenação</vt:lpstr>
      <vt:lpstr>Objetivos do CT-Mon</vt:lpstr>
      <vt:lpstr>Objetivos do CT-Mon</vt:lpstr>
      <vt:lpstr>Objetivos do CT-Mon</vt:lpstr>
      <vt:lpstr>Objetivos do CT-Mon</vt:lpstr>
      <vt:lpstr>Iniciativas CT-Mon 2024 </vt:lpstr>
      <vt:lpstr>Iniciativas CT-Mon 2024 </vt:lpstr>
      <vt:lpstr>Iniciativas CT-Mon 2024 </vt:lpstr>
      <vt:lpstr>Iniciativas CT-Mon 2024 </vt:lpstr>
      <vt:lpstr>Iniciativas CT-Mon 2024 </vt:lpstr>
      <vt:lpstr>Iniciativas CT-Mon 2024 </vt:lpstr>
      <vt:lpstr>E em 2025, quais as iniciativas previstas CT-Mon? </vt:lpstr>
      <vt:lpstr>E em 2025, quais as iniciativas previstas CT-Mon? </vt:lpstr>
      <vt:lpstr>E em 2025, quais as iniciativas previstas CT-Mon? </vt:lpstr>
      <vt:lpstr>E em 2025, quais as iniciativas previstas CT-Mon? </vt:lpstr>
      <vt:lpstr>E em 2025, quais as iniciativas previstas CT-Mon? </vt:lpstr>
      <vt:lpstr>E em 2025, quais as iniciativas previstas CT-Mon? </vt:lpstr>
      <vt:lpstr>Mensagem final do CT-Mon</vt:lpstr>
      <vt:lpstr>Mensagem final do CT-Mon</vt:lpstr>
      <vt:lpstr>OBRIGADO!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Antonio Rocha</dc:creator>
  <cp:lastModifiedBy>Antonio Rocha</cp:lastModifiedBy>
  <cp:revision>7</cp:revision>
  <dcterms:created xsi:type="dcterms:W3CDTF">2025-05-18T18:53:47Z</dcterms:created>
  <dcterms:modified xsi:type="dcterms:W3CDTF">2025-05-20T16:29:21Z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0x01010010D452AA9114C74DB233E85CC49C021D</vt:lpwstr>
  </property>
  <property fmtid="{D5CDD505-2E9C-101B-9397-08002B2CF9AE}" pid="3" name="Order">
    <vt:r8>521000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