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  <p:sldMasterId id="2147483655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Barlow Medium"/>
      <p:regular r:id="rId12"/>
      <p:bold r:id="rId13"/>
      <p:italic r:id="rId14"/>
      <p:boldItalic r:id="rId15"/>
    </p:embeddedFont>
    <p:embeddedFont>
      <p:font typeface="Barlow ExtraBold"/>
      <p:bold r:id="rId16"/>
      <p:boldItalic r:id="rId17"/>
    </p:embeddedFont>
    <p:embeddedFont>
      <p:font typeface="Barlow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BarlowMedium-bold.fntdata"/><Relationship Id="rId18" Type="http://schemas.openxmlformats.org/officeDocument/2006/relationships/font" Target="fonts/Barlow-regular.fntdata"/><Relationship Id="rId8" Type="http://schemas.openxmlformats.org/officeDocument/2006/relationships/slide" Target="slides/slide2.xml"/><Relationship Id="rId21" Type="http://schemas.openxmlformats.org/officeDocument/2006/relationships/font" Target="fonts/Barlow-boldItalic.fntdata"/><Relationship Id="rId3" Type="http://schemas.openxmlformats.org/officeDocument/2006/relationships/slideMaster" Target="slideMasters/slideMaster1.xml"/><Relationship Id="rId12" Type="http://schemas.openxmlformats.org/officeDocument/2006/relationships/font" Target="fonts/BarlowMedium-regular.fntdata"/><Relationship Id="rId17" Type="http://schemas.openxmlformats.org/officeDocument/2006/relationships/font" Target="fonts/BarlowExtraBold-boldItalic.fntdata"/><Relationship Id="rId7" Type="http://schemas.openxmlformats.org/officeDocument/2006/relationships/slide" Target="slides/slide1.xml"/><Relationship Id="rId20" Type="http://schemas.openxmlformats.org/officeDocument/2006/relationships/font" Target="fonts/Barlow-italic.fntdata"/><Relationship Id="rId2" Type="http://schemas.openxmlformats.org/officeDocument/2006/relationships/presProps" Target="presProps.xml"/><Relationship Id="rId16" Type="http://schemas.openxmlformats.org/officeDocument/2006/relationships/font" Target="fonts/BarlowExtraBold-bold.fntdata"/><Relationship Id="rId11" Type="http://schemas.openxmlformats.org/officeDocument/2006/relationships/slide" Target="slides/slide5.xml"/><Relationship Id="rId1" Type="http://schemas.openxmlformats.org/officeDocument/2006/relationships/theme" Target="theme/theme3.xml"/><Relationship Id="rId6" Type="http://schemas.openxmlformats.org/officeDocument/2006/relationships/notesMaster" Target="notesMasters/notesMaster1.xml"/><Relationship Id="rId24" Type="http://schemas.openxmlformats.org/officeDocument/2006/relationships/customXml" Target="../customXml/item3.xml"/><Relationship Id="rId15" Type="http://schemas.openxmlformats.org/officeDocument/2006/relationships/font" Target="fonts/BarlowMedium-boldItalic.fntdata"/><Relationship Id="rId5" Type="http://schemas.openxmlformats.org/officeDocument/2006/relationships/slideMaster" Target="slideMasters/slideMaster3.xml"/><Relationship Id="rId23" Type="http://schemas.openxmlformats.org/officeDocument/2006/relationships/customXml" Target="../customXml/item2.xml"/><Relationship Id="rId10" Type="http://schemas.openxmlformats.org/officeDocument/2006/relationships/slide" Target="slides/slide4.xml"/><Relationship Id="rId19" Type="http://schemas.openxmlformats.org/officeDocument/2006/relationships/font" Target="fonts/Barlow-bold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font" Target="fonts/BarlowMedium-italic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92925437c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3592925437c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92925437c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3592925437c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a846f69f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35a846f69f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CAPA">
  <p:cSld name="WRNP25_CAPA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5212862" y="1943030"/>
            <a:ext cx="3344982" cy="753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None/>
              <a:defRPr b="0" i="0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5225332" y="3518168"/>
            <a:ext cx="3332514" cy="60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0" i="0" sz="1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2"/>
          <p:cNvSpPr txBox="1"/>
          <p:nvPr>
            <p:ph idx="2" type="body"/>
          </p:nvPr>
        </p:nvSpPr>
        <p:spPr>
          <a:xfrm>
            <a:off x="5212861" y="4414322"/>
            <a:ext cx="3344983" cy="326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1" sz="1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MIOLO_1COLUNA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b="1"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MIOLO_2COLUNAS">
  <p:cSld name="WRNP25_MIOLO_2COLUNA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b="1"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MIOLO_1COLUNA+IMG">
  <p:cSld name="WRNP25_MIOLO_1COLUNA+IMG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b="1"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2266462" y="1808593"/>
            <a:ext cx="3110523" cy="3036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6"/>
          <p:cNvSpPr/>
          <p:nvPr>
            <p:ph idx="3" type="pic"/>
          </p:nvPr>
        </p:nvSpPr>
        <p:spPr>
          <a:xfrm>
            <a:off x="5791200" y="1828800"/>
            <a:ext cx="2986088" cy="30400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MIOLO_IMG">
  <p:cSld name="WRNP25_MIOLO_IMG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None/>
              <a:defRPr b="1"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1E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7"/>
          <p:cNvSpPr/>
          <p:nvPr>
            <p:ph idx="2" type="pic"/>
          </p:nvPr>
        </p:nvSpPr>
        <p:spPr>
          <a:xfrm>
            <a:off x="2266461" y="1828800"/>
            <a:ext cx="6510827" cy="30400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NP25_ENCERRAMENTO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ctrTitle"/>
          </p:nvPr>
        </p:nvSpPr>
        <p:spPr>
          <a:xfrm>
            <a:off x="5642708" y="2008064"/>
            <a:ext cx="3243314" cy="334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None/>
              <a:defRPr b="1" i="0" sz="20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5642706" y="2579565"/>
            <a:ext cx="3243313" cy="334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850" y="0"/>
            <a:ext cx="9140299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338"/>
            <a:ext cx="9146380" cy="514216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339"/>
            <a:ext cx="9146380" cy="514216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9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5759550" y="2156200"/>
            <a:ext cx="3138300" cy="81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 txBox="1"/>
          <p:nvPr>
            <p:ph idx="1" type="subTitle"/>
          </p:nvPr>
        </p:nvSpPr>
        <p:spPr>
          <a:xfrm>
            <a:off x="4572001" y="3295525"/>
            <a:ext cx="40773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b="1" lang="pt-BR">
                <a:solidFill>
                  <a:schemeClr val="lt1"/>
                </a:solidFill>
              </a:rPr>
              <a:t>Yago Rezende</a:t>
            </a:r>
            <a:endParaRPr b="1"/>
          </a:p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4572001" y="3730032"/>
            <a:ext cx="40773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pt-BR">
                <a:solidFill>
                  <a:schemeClr val="lt1"/>
                </a:solidFill>
              </a:rPr>
              <a:t>PaperKite </a:t>
            </a:r>
            <a:r>
              <a:rPr lang="pt-BR">
                <a:solidFill>
                  <a:schemeClr val="lt1"/>
                </a:solidFill>
              </a:rPr>
              <a:t>/ </a:t>
            </a:r>
            <a:r>
              <a:rPr lang="pt-BR">
                <a:solidFill>
                  <a:schemeClr val="lt1"/>
                </a:solidFill>
              </a:rPr>
              <a:t>Founder</a:t>
            </a:r>
            <a:endParaRPr/>
          </a:p>
        </p:txBody>
      </p:sp>
      <p:pic>
        <p:nvPicPr>
          <p:cNvPr id="51" name="Google Shape;51;p10" title="SmartM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875" y="2310886"/>
            <a:ext cx="2453848" cy="52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 title="IsoK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7338" y="3700313"/>
            <a:ext cx="254275" cy="3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2063775" y="466275"/>
            <a:ext cx="2967300" cy="2171400"/>
          </a:xfrm>
          <a:prstGeom prst="roundRect">
            <a:avLst>
              <a:gd fmla="val 1036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1" title="SmartM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450" y="653011"/>
            <a:ext cx="2453848" cy="5217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/>
          <p:nvPr>
            <p:ph idx="2" type="body"/>
          </p:nvPr>
        </p:nvSpPr>
        <p:spPr>
          <a:xfrm>
            <a:off x="2266450" y="1208925"/>
            <a:ext cx="2654700" cy="13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/>
              <a:t>Sistema de Controle de Acesso e Autenticidade Baseada na Tecnologia Blockchain.</a:t>
            </a:r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5659825" y="466275"/>
            <a:ext cx="2967300" cy="2171400"/>
          </a:xfrm>
          <a:prstGeom prst="roundRect">
            <a:avLst>
              <a:gd fmla="val 1036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6433675" y="280875"/>
            <a:ext cx="1419600" cy="386100"/>
          </a:xfrm>
          <a:prstGeom prst="roundRect">
            <a:avLst>
              <a:gd fmla="val 14041" name="adj"/>
            </a:avLst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Propósito</a:t>
            </a:r>
            <a:endParaRPr>
              <a:solidFill>
                <a:schemeClr val="l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6055275" y="901300"/>
            <a:ext cx="2454000" cy="15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/>
              <a:t>Garantir um </a:t>
            </a:r>
            <a:r>
              <a:rPr lang="pt-BR">
                <a:highlight>
                  <a:srgbClr val="F4CCCC"/>
                </a:highlight>
              </a:rPr>
              <a:t>ambiente seguro e auditável</a:t>
            </a:r>
            <a:r>
              <a:rPr lang="pt-BR"/>
              <a:t> para o compartilhamento de dados médicos</a:t>
            </a:r>
            <a:endParaRPr/>
          </a:p>
        </p:txBody>
      </p:sp>
      <p:sp>
        <p:nvSpPr>
          <p:cNvPr id="63" name="Google Shape;63;p11"/>
          <p:cNvSpPr/>
          <p:nvPr/>
        </p:nvSpPr>
        <p:spPr>
          <a:xfrm>
            <a:off x="2063775" y="2939825"/>
            <a:ext cx="6563400" cy="1944600"/>
          </a:xfrm>
          <a:prstGeom prst="roundRect">
            <a:avLst>
              <a:gd fmla="val 1036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>
            <a:off x="4635675" y="2790175"/>
            <a:ext cx="1419600" cy="386100"/>
          </a:xfrm>
          <a:prstGeom prst="roundRect">
            <a:avLst>
              <a:gd fmla="val 14041" name="adj"/>
            </a:avLst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Motivação</a:t>
            </a:r>
            <a:endParaRPr>
              <a:solidFill>
                <a:schemeClr val="l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65" name="Google Shape;65;p11"/>
          <p:cNvSpPr txBox="1"/>
          <p:nvPr>
            <p:ph idx="2" type="body"/>
          </p:nvPr>
        </p:nvSpPr>
        <p:spPr>
          <a:xfrm>
            <a:off x="5926750" y="3240150"/>
            <a:ext cx="2594700" cy="16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/>
              <a:t>Descontinuidade no tratamento de saúde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/>
              <a:t>Pouco controle do paciente sobre seu dados</a:t>
            </a:r>
            <a:endParaRPr/>
          </a:p>
        </p:txBody>
      </p:sp>
      <p:sp>
        <p:nvSpPr>
          <p:cNvPr id="66" name="Google Shape;66;p11"/>
          <p:cNvSpPr txBox="1"/>
          <p:nvPr>
            <p:ph idx="2" type="body"/>
          </p:nvPr>
        </p:nvSpPr>
        <p:spPr>
          <a:xfrm>
            <a:off x="2642425" y="3240150"/>
            <a:ext cx="2877900" cy="16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>
                <a:highlight>
                  <a:srgbClr val="F4CCCC"/>
                </a:highlight>
              </a:rPr>
              <a:t>Pulverização das informações</a:t>
            </a:r>
            <a:r>
              <a:rPr lang="pt-BR"/>
              <a:t> dos pacientes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>
                <a:highlight>
                  <a:srgbClr val="F4CCCC"/>
                </a:highlight>
              </a:rPr>
              <a:t>Métodos informais para o compartilhamento </a:t>
            </a:r>
            <a:r>
              <a:rPr lang="pt-BR"/>
              <a:t>de dados médicos</a:t>
            </a:r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4125" y="3328775"/>
            <a:ext cx="482625" cy="3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6450" y="3330100"/>
            <a:ext cx="386001" cy="3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6450" y="4031189"/>
            <a:ext cx="386000" cy="516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svg xmlns=&quot;http://www.w3.org/2000/svg&quot; height=&quot;24px&quot; viewBox=&quot;0 -960 960 960&quot; width=&quot;24px&quot; fill=&quot;#000000&quot;&gt;&lt;path d=&quot;m644-428-58-58q9-47-27-88t-93-32l-58-58q17-8 34.5-12t37.5-4q75 0 127.5 52.5T660-500q0 20-4 37.5T644-428Zm128 126-58-56q38-29 67.5-63.5T832-500q-50-101-143.5-160.5T480-720q-29 0-57 4t-55 12l-62-62q41-17 84-25.5t90-8.5q151 0 269 83.5T920-500q-23 59-60.5 109.5T772-302Zm20 246L624-222q-35 11-70.5 16.5T480-200q-151 0-269-83.5T40-500q21-53 53-98.5t73-81.5L56-792l56-56 736 736-56 56ZM222-624q-29 26-53 57t-41 67q50 101 143.5 160.5T480-280q20 0 39-2.5t39-5.5l-36-38q-11 3-21 4.5t-21 1.5q-75 0-127.5-52.5T300-500q0-11 1.5-21t4.5-21l-84-82Zm319 93Zm-151 75Z&quot;/&gt;&lt;/svg&gt;" id="70" name="Google Shape;70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64775" y="4084075"/>
            <a:ext cx="317525" cy="31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svg xmlns=&quot;http://www.w3.org/2000/svg&quot; height=&quot;40px&quot; viewBox=&quot;0 -960 960 960&quot; width=&quot;40px&quot; fill=&quot;#000000&quot;&gt;&lt;path d=&quot;m345.33-60-76-129.33-148.66-31.34 16-147.33L40-480l96.67-111.33-16-147.34L269.33-770l76-130L480-839.33 614.67-900l76.66 130 148 31.33-16 147.34L920-480l-96.67 112 16 147.33-148 31.34L614.67-60 480-120.67 345.33-60Zm29.34-86.67L480-191.33l108 44.66 63.33-98.66L766-274l-11.33-116.67L833.33-480l-78.66-91.33L766-688l-114.67-26.67L586-813.33l-106 44.66-108-44.66-63.33 98.66L194-688l11.33 116.67L126.67-480l78.66 89.33L194-272l114.67 26.67 66 98.66ZM480-480Zm-42.67 136L664-569.33 615.33-616l-178 176.67-92-94L296-484.67 437.33-344Z&quot;/&gt;&lt;/svg&gt;" id="71" name="Google Shape;71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0475" y="1002475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1" title="IsoKite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76663" y="80263"/>
            <a:ext cx="254275" cy="3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2060875" y="2733100"/>
            <a:ext cx="6715800" cy="2042400"/>
          </a:xfrm>
          <a:prstGeom prst="roundRect">
            <a:avLst>
              <a:gd fmla="val 10369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2" title="IsoK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6663" y="80263"/>
            <a:ext cx="254275" cy="3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2"/>
          <p:cNvSpPr/>
          <p:nvPr/>
        </p:nvSpPr>
        <p:spPr>
          <a:xfrm>
            <a:off x="2060875" y="448375"/>
            <a:ext cx="6715800" cy="1990500"/>
          </a:xfrm>
          <a:prstGeom prst="roundRect">
            <a:avLst>
              <a:gd fmla="val 1036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4632775" y="295500"/>
            <a:ext cx="1419600" cy="386100"/>
          </a:xfrm>
          <a:prstGeom prst="roundRect">
            <a:avLst>
              <a:gd fmla="val 14041" name="adj"/>
            </a:avLst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Proposta</a:t>
            </a:r>
            <a:endParaRPr>
              <a:solidFill>
                <a:schemeClr val="l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81" name="Google Shape;81;p12"/>
          <p:cNvSpPr txBox="1"/>
          <p:nvPr>
            <p:ph idx="2" type="body"/>
          </p:nvPr>
        </p:nvSpPr>
        <p:spPr>
          <a:xfrm>
            <a:off x="5923850" y="726150"/>
            <a:ext cx="28527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/>
              <a:t>Registro de </a:t>
            </a:r>
            <a:r>
              <a:rPr lang="pt-BR">
                <a:highlight>
                  <a:srgbClr val="F4CCCC"/>
                </a:highlight>
              </a:rPr>
              <a:t>logs de forma imut</a:t>
            </a:r>
            <a:r>
              <a:rPr lang="pt-BR">
                <a:highlight>
                  <a:srgbClr val="F4CCCC"/>
                </a:highlight>
              </a:rPr>
              <a:t>ável</a:t>
            </a:r>
            <a:r>
              <a:rPr lang="pt-BR"/>
              <a:t> na Blockchain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>
                <a:highlight>
                  <a:srgbClr val="F4CCCC"/>
                </a:highlight>
              </a:rPr>
              <a:t>Transpar</a:t>
            </a:r>
            <a:r>
              <a:rPr lang="pt-BR">
                <a:highlight>
                  <a:srgbClr val="F4CCCC"/>
                </a:highlight>
              </a:rPr>
              <a:t>ência e a</a:t>
            </a:r>
            <a:r>
              <a:rPr lang="pt-BR">
                <a:highlight>
                  <a:srgbClr val="F4CCCC"/>
                </a:highlight>
              </a:rPr>
              <a:t>uditabilidade</a:t>
            </a:r>
            <a:r>
              <a:rPr lang="pt-BR"/>
              <a:t> dos eventos de acesso</a:t>
            </a:r>
            <a:endParaRPr/>
          </a:p>
        </p:txBody>
      </p:sp>
      <p:sp>
        <p:nvSpPr>
          <p:cNvPr id="82" name="Google Shape;82;p12"/>
          <p:cNvSpPr txBox="1"/>
          <p:nvPr>
            <p:ph idx="2" type="body"/>
          </p:nvPr>
        </p:nvSpPr>
        <p:spPr>
          <a:xfrm>
            <a:off x="2639525" y="726150"/>
            <a:ext cx="2877900" cy="16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>
                <a:highlight>
                  <a:srgbClr val="F4CCCC"/>
                </a:highlight>
              </a:rPr>
              <a:t>Sistema de Gestão de Identidade</a:t>
            </a:r>
            <a:br>
              <a:rPr lang="pt-BR">
                <a:highlight>
                  <a:srgbClr val="F4CCCC"/>
                </a:highlight>
              </a:rPr>
            </a:br>
            <a:br>
              <a:rPr lang="pt-BR">
                <a:highlight>
                  <a:schemeClr val="lt2"/>
                </a:highlight>
              </a:rPr>
            </a:br>
            <a:r>
              <a:rPr lang="pt-BR">
                <a:highlight>
                  <a:srgbClr val="F4CCCC"/>
                </a:highlight>
              </a:rPr>
              <a:t>Controle de Acesso Baseado em Atributos na Blockchain</a:t>
            </a:r>
            <a:endParaRPr>
              <a:highlight>
                <a:srgbClr val="F4CCCC"/>
              </a:highlight>
            </a:endParaRPr>
          </a:p>
        </p:txBody>
      </p:sp>
      <p:pic>
        <p:nvPicPr>
          <p:cNvPr descr="&lt;svg xmlns=&quot;http://www.w3.org/2000/svg&quot; height=&quot;40px&quot; viewBox=&quot;0 -960 960 960&quot; width=&quot;40px&quot; fill=&quot;#000000&quot;&gt;&lt;path d=&quot;M687.26-273.33q25.58 0 43.5-18.5 17.91-18.5 17.91-44.09 0-25.59-17.91-43.5-17.92-17.91-43.5-17.91-25.59 0-44.09 17.91-18.5 17.91-18.5 43.5t18.5 44.09q18.5 18.5 44.09 18.5ZM686.33-150q32.67 0 59.34-14.17 26.66-14.16 44.66-39.5-24.66-13.66-50.3-20.66-25.65-7-53.34-7-27.69 0-53.69 7-26 7-50 20.66 18 25.34 44.33 39.5 26.34 14.17 59 14.17ZM480-80q-138.33-33-229.17-157.5Q160-362 160-520v-240.67l320-120 320 120V-505q-15.67-7.33-33-13.17-17.33-5.83-33.67-8.16V-714L480-808l-253.33 94v194q0 66.33 20.5 124.67Q267.67-337 300.5-290.5t74.17 79.83q41.33 33.34 83 50.67 7.66 18.67 21.66 38.33 14 19.67 27 32.67-6.33 3.33-13.16 5.17Q486.33-82 480-80Zm208.33 0q-79.33 0-135.5-56.5-56.16-56.5-56.16-134.83 0-79.96 56.16-136.31Q608.99-464 688.67-464q79 0 135.5 56.36 56.5 56.35 56.5 136.31 0 78.33-56.5 134.83Q767.67-80 688.33-80ZM480-484Z&quot;/&gt;&lt;/svg&gt;" id="83" name="Google Shape;8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3100" y="1612900"/>
            <a:ext cx="3619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svg xmlns=&quot;http://www.w3.org/2000/svg&quot; height=&quot;40px&quot; viewBox=&quot;0 -960 960 960&quot; width=&quot;40px&quot; fill=&quot;#000000&quot;&gt;&lt;path d=&quot;M228-80q-45.83 0-77.92-32.08Q118-144.17 118-190v-123.33h124.67V-880l59.86 60 59.87-60 59.87 60 59.86-60L542-820l60-60 60 60 60-60 60 60 60-60v690q0 45.83-32.08 77.92Q777.83-80 732-80H228Zm504-66.67q19 0 31.17-12.16Q775.33-171 775.33-190v-583.33h-466v460h379.34V-190q0 19 12.16 31.17Q713-146.67 732-146.67Zm-374-468v-66.66h240v66.66H358Zm0 129.34V-552h240v66.67H358Zm328.67-129.34q-13.67 0-23.5-9.83-9.84-9.83-9.84-23.5t9.84-23.5q9.83-9.83 23.5-9.83 13.66 0 23.5 9.83Q720-661.67 720-648t-9.83 23.5q-9.84 9.83-23.5 9.83Zm0 126q-13.67 0-23.5-9.83-9.84-9.83-9.84-23.5t9.84-23.5q9.83-9.83 23.5-9.83 13.66 0 23.5 9.83Q720-535.67 720-522t-9.83 23.5q-9.84 9.83-23.5 9.83Zm-459.34 342H622v-100H184.67V-190q0 19 12.26 31.17 12.27 12.16 30.4 12.16Zm-42.66 0v-100 100Z&quot;/&gt;&lt;/svg&gt;" id="84" name="Google Shape;84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1900" y="812800"/>
            <a:ext cx="3619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svg xmlns=&quot;http://www.w3.org/2000/svg&quot; height=&quot;40px&quot; viewBox=&quot;0 -960 960 960&quot; width=&quot;40px&quot; fill=&quot;#000000&quot;&gt;&lt;path d=&quot;M146.67-80q-27 0-46.84-19.83Q80-119.67 80-146.67v-466.66q0-27 19.83-46.84Q119.67-680 146.67-680H380v-133.33q0-27 19.83-46.84Q419.67-880 446.94-880h66.12q27.27 0 47.11 19.83Q580-840.33 580-813.33V-680h233.33q27 0 46.84 19.83Q880-640.33 880-613.33v466.66q0 27-19.83 46.84Q840.33-80 813.33-80H146.67Zm0-66.67h666.66v-466.66H580v20q0 29.66-19.83 48.16-19.84 18.5-47.11 18.5h-66.12q-27.27 0-47.11-18.5Q380-563.67 380-593.33v-20H146.67v466.66Zm88-98H474V-260q0-17.67-9.17-31.83Q455.67-306 440.67-312q-28-10.33-46.84-14.17Q375-330 356-330q-20.33 0-41.5 4.5T268.67-312q-15.67 6-24.84 20.17-9.16 14.16-9.16 31.83v15.33Zm330.66-64.66H732v-53.34H565.33v53.34ZM356-362.67q23.33 0 39.67-16.33Q412-395.33 412-418.67q0-23.33-16.33-39.66-16.34-16.34-39.67-16.34-23.33 0-39.67 16.34Q300-442 300-418.67q0 23.34 16.33 39.67 16.34 16.33 39.67 16.33Zm209.33-62H732V-478H565.33v53.33ZM446.67-593.33h66.66v-220h-66.66v220ZM480-380Z&quot;/&gt;&lt;/svg&gt;" id="85" name="Google Shape;85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33100" y="812800"/>
            <a:ext cx="3619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svg xmlns=&quot;http://www.w3.org/2000/svg&quot; height=&quot;40px&quot; viewBox=&quot;0 -960 960 960&quot; width=&quot;40px&quot; fill=&quot;#000000&quot;&gt;&lt;path d=&quot;M480.08-326.67q72.25 0 122.75-50.58 50.5-50.57 50.5-122.83 0-72.25-50.58-122.75-50.57-50.5-122.83-50.5-72.25 0-122.75 50.58-50.5 50.57-50.5 122.83 0 72.25 50.58 122.75 50.57 50.5 122.83 50.5Zm-.24-62.66q-46.17 0-78.34-32.33-32.17-32.32-32.17-78.5 0-46.17 32.33-78.34 32.32-32.17 78.5-32.17 46.17 0 78.34 32.33 32.17 32.32 32.17 78.5 0 46.17-32.33 78.34-32.32 32.17-78.5 32.17ZM480-200q-146 0-264.67-82.5Q96.67-365 40-500q56.67-135 175.33-217.5Q334-800 480-800t264.67 82.5Q863.33-635 920-500q-56.67 135-175.33 217.5Q626-200 480-200Zm0-300Zm-.11 233.33q118.44 0 217.61-63.5 99.17-63.5 151.17-169.83-52-106.33-151.06-169.83-99.05-63.5-217.5-63.5-118.44 0-217.61 63.5-99.17 63.5-151.83 169.83 52.66 106.33 151.72 169.83 99.05 63.5 217.5 63.5Z&quot;/&gt;&lt;/svg&gt;" id="86" name="Google Shape;86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61900" y="1612900"/>
            <a:ext cx="361950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/>
          <p:nvPr/>
        </p:nvSpPr>
        <p:spPr>
          <a:xfrm>
            <a:off x="4764328" y="2521900"/>
            <a:ext cx="1308900" cy="386100"/>
          </a:xfrm>
          <a:prstGeom prst="roundRect">
            <a:avLst>
              <a:gd fmla="val 14041" name="adj"/>
            </a:avLst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Alvos</a:t>
            </a:r>
            <a:endParaRPr>
              <a:solidFill>
                <a:schemeClr val="l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88" name="Google Shape;88;p12"/>
          <p:cNvSpPr txBox="1"/>
          <p:nvPr>
            <p:ph idx="2" type="body"/>
          </p:nvPr>
        </p:nvSpPr>
        <p:spPr>
          <a:xfrm>
            <a:off x="5914000" y="2991050"/>
            <a:ext cx="2700300" cy="13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>
                <a:highlight>
                  <a:srgbClr val="F4CCCC"/>
                </a:highlight>
              </a:rPr>
              <a:t>Qualquer sistema</a:t>
            </a:r>
            <a:r>
              <a:rPr lang="pt-BR"/>
              <a:t> que deseja </a:t>
            </a:r>
            <a:r>
              <a:rPr lang="pt-BR">
                <a:highlight>
                  <a:srgbClr val="F4CCCC"/>
                </a:highlight>
              </a:rPr>
              <a:t>c</a:t>
            </a:r>
            <a:r>
              <a:rPr lang="pt-BR">
                <a:highlight>
                  <a:srgbClr val="F4CCCC"/>
                </a:highlight>
              </a:rPr>
              <a:t>ontrole de acesso e auditabilidade</a:t>
            </a:r>
            <a:r>
              <a:rPr lang="pt-BR"/>
              <a:t>.</a:t>
            </a:r>
            <a:endParaRPr/>
          </a:p>
        </p:txBody>
      </p:sp>
      <p:sp>
        <p:nvSpPr>
          <p:cNvPr id="89" name="Google Shape;89;p12"/>
          <p:cNvSpPr txBox="1"/>
          <p:nvPr>
            <p:ph idx="2" type="body"/>
          </p:nvPr>
        </p:nvSpPr>
        <p:spPr>
          <a:xfrm>
            <a:off x="2629675" y="2991050"/>
            <a:ext cx="2877900" cy="16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/>
              <a:t>Clínicas de Saúde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/>
              <a:t>Hospitais Universit</a:t>
            </a:r>
            <a:r>
              <a:rPr lang="pt-BR"/>
              <a:t>ários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/>
              <a:t>Unidades Básicas de Saúde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/>
              <a:t>Hospitais Privados</a:t>
            </a:r>
            <a:endParaRPr>
              <a:highlight>
                <a:schemeClr val="lt2"/>
              </a:highlight>
            </a:endParaRPr>
          </a:p>
        </p:txBody>
      </p:sp>
      <p:pic>
        <p:nvPicPr>
          <p:cNvPr descr="&lt;svg xmlns=&quot;http://www.w3.org/2000/svg&quot; height=&quot;40px&quot; viewBox=&quot;0 -960 960 960&quot; width=&quot;40px&quot; fill=&quot;#000000&quot;&gt;&lt;path d=&quot;M379.33-244 154-469.33 201.67-517l177.66 177.67 378.34-378.34L805.33-670l-426 426Z&quot;/&gt;&lt;/svg&gt;" id="90" name="Google Shape;90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7575" y="2933700"/>
            <a:ext cx="3619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svg xmlns=&quot;http://www.w3.org/2000/svg&quot; height=&quot;40px&quot; viewBox=&quot;0 -960 960 960&quot; width=&quot;40px&quot; fill=&quot;#000000&quot;&gt;&lt;path d=&quot;M379.33-244 154-469.33 201.67-517l177.66 177.67 378.34-378.34L805.33-670l-426 426Z&quot;/&gt;&lt;/svg&gt;" id="91" name="Google Shape;91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7575" y="3371850"/>
            <a:ext cx="3619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svg xmlns=&quot;http://www.w3.org/2000/svg&quot; height=&quot;40px&quot; viewBox=&quot;0 -960 960 960&quot; width=&quot;40px&quot; fill=&quot;#000000&quot;&gt;&lt;path d=&quot;M379.33-244 154-469.33 201.67-517l177.66 177.67 378.34-378.34L805.33-670l-426 426Z&quot;/&gt;&lt;/svg&gt;" id="92" name="Google Shape;92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7575" y="3714875"/>
            <a:ext cx="3619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svg xmlns=&quot;http://www.w3.org/2000/svg&quot; height=&quot;40px&quot; viewBox=&quot;0 -960 960 960&quot; width=&quot;40px&quot; fill=&quot;#000000&quot;&gt;&lt;path d=&quot;M379.33-244 154-469.33 201.67-517l177.66 177.67 378.34-378.34L805.33-670l-426 426Z&quot;/&gt;&lt;/svg&gt;" id="93" name="Google Shape;93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7575" y="4082975"/>
            <a:ext cx="3619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svg xmlns=&quot;http://www.w3.org/2000/svg&quot; height=&quot;40px&quot; viewBox=&quot;0 -960 960 960&quot; width=&quot;40px&quot; fill=&quot;#000000&quot;&gt;&lt;path d=&quot;m200-553.67 96.67 41Q313.33-546 332-578q18.67-32 40-62l-71.33-14.33L200-553.67ZM350-472l126.67 126.33q52-22.66 101.33-55.66T662-469q77.33-77.33 115.83-162.5T816.67-812q-95.34.33-180.67 38.83-85.33 38.5-162.67 115.84-34.66 34.66-67.66 84Q372.67-524 350-472Zm212-85.67q-21-21-21-51.83t21-51.83q21-21 52-21t52 21q21 21 21 51.83t-21 51.83q-21 21-52 21t-52-21Zm-3.67 362.34L659-296l-14.33-71.33q-30 21.33-62 39.83t-65.34 35.17l41 97ZM880-875.67q12.33 131-30.5 243.84Q806.67-519 706-418.33q-.67.66-1.33 1.33-.67.67-1.34 1.33l21.34 106.34Q728-292.67 723-277q-5 15.67-17 27.67L536-78.67l-84.67-197.66L281-446.67 83.33-531.33l170.34-170q12-12 27.83-17 15.83-5 32.5-1.67l106.33 21.33q.67-.66 1.34-1 .66-.33 1.33-1 100.67-100.66 213.33-144Q749-888 880-875.67Zm-728.33 552q35-35 85.5-35.5t85.5 34.5q35 35 34.5 85.5t-35.5 85.5q-25.67 25.67-81.5 43-55.84 17.34-162.84 32Q92-185.67 109-241.83q17-56.17 42.67-81.84Zm47 47.34Q186-263 175.33-232.83q-10.66 30.16-17.33 72.5 42.33-6.67 72.5-17.17 30.17-10.5 43.5-23.17 16.67-15.33 17.33-38Q292-261.33 276-278q-16.67-16-39.33-15.5-22.67.5-38 17.17Z&quot;/&gt;&lt;/svg&gt;" id="94" name="Google Shape;94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61900" y="2991050"/>
            <a:ext cx="361950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3" title="IsoK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6663" y="80263"/>
            <a:ext cx="254275" cy="3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3"/>
          <p:cNvCxnSpPr/>
          <p:nvPr/>
        </p:nvCxnSpPr>
        <p:spPr>
          <a:xfrm>
            <a:off x="5401675" y="165450"/>
            <a:ext cx="0" cy="481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3"/>
          <p:cNvCxnSpPr/>
          <p:nvPr/>
        </p:nvCxnSpPr>
        <p:spPr>
          <a:xfrm rot="10800000">
            <a:off x="2143225" y="2520950"/>
            <a:ext cx="6817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02" name="Google Shape;102;p13"/>
          <p:cNvSpPr/>
          <p:nvPr/>
        </p:nvSpPr>
        <p:spPr>
          <a:xfrm>
            <a:off x="2032000" y="717550"/>
            <a:ext cx="603300" cy="31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chemeClr val="dk1"/>
                </a:solidFill>
              </a:rPr>
              <a:t>Sistema</a:t>
            </a:r>
            <a:endParaRPr b="1" sz="800"/>
          </a:p>
        </p:txBody>
      </p:sp>
      <p:sp>
        <p:nvSpPr>
          <p:cNvPr id="103" name="Google Shape;103;p13"/>
          <p:cNvSpPr/>
          <p:nvPr/>
        </p:nvSpPr>
        <p:spPr>
          <a:xfrm>
            <a:off x="2032000" y="1244500"/>
            <a:ext cx="603300" cy="31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chemeClr val="dk1"/>
                </a:solidFill>
              </a:rPr>
              <a:t>Sistema</a:t>
            </a:r>
            <a:endParaRPr b="1" sz="1300"/>
          </a:p>
        </p:txBody>
      </p:sp>
      <p:sp>
        <p:nvSpPr>
          <p:cNvPr id="104" name="Google Shape;104;p13"/>
          <p:cNvSpPr/>
          <p:nvPr/>
        </p:nvSpPr>
        <p:spPr>
          <a:xfrm>
            <a:off x="2032000" y="1838325"/>
            <a:ext cx="603300" cy="31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chemeClr val="dk1"/>
                </a:solidFill>
              </a:rPr>
              <a:t>Sistema</a:t>
            </a:r>
            <a:endParaRPr b="1" sz="1300"/>
          </a:p>
        </p:txBody>
      </p:sp>
      <p:sp>
        <p:nvSpPr>
          <p:cNvPr id="105" name="Google Shape;105;p13"/>
          <p:cNvSpPr txBox="1"/>
          <p:nvPr/>
        </p:nvSpPr>
        <p:spPr>
          <a:xfrm>
            <a:off x="2032000" y="0"/>
            <a:ext cx="29754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arlow Medium"/>
                <a:ea typeface="Barlow Medium"/>
                <a:cs typeface="Barlow Medium"/>
                <a:sym typeface="Barlow Medium"/>
              </a:rPr>
              <a:t>Infra Compartilhada </a:t>
            </a:r>
            <a:r>
              <a:rPr lang="pt-BR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$</a:t>
            </a:r>
            <a:endParaRPr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3122075" y="717550"/>
            <a:ext cx="1333500" cy="1371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" name="Google Shape;107;p13"/>
          <p:cNvGrpSpPr/>
          <p:nvPr/>
        </p:nvGrpSpPr>
        <p:grpSpPr>
          <a:xfrm>
            <a:off x="3240087" y="620866"/>
            <a:ext cx="1097464" cy="286614"/>
            <a:chOff x="5644050" y="936750"/>
            <a:chExt cx="3138300" cy="819600"/>
          </a:xfrm>
        </p:grpSpPr>
        <p:sp>
          <p:nvSpPr>
            <p:cNvPr id="108" name="Google Shape;108;p13"/>
            <p:cNvSpPr/>
            <p:nvPr/>
          </p:nvSpPr>
          <p:spPr>
            <a:xfrm>
              <a:off x="5644050" y="936750"/>
              <a:ext cx="3138300" cy="8196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Google Shape;109;p13" title="SmartMed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951375" y="1091436"/>
              <a:ext cx="2453848" cy="521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3"/>
          <p:cNvSpPr/>
          <p:nvPr/>
        </p:nvSpPr>
        <p:spPr>
          <a:xfrm>
            <a:off x="3265925" y="1522525"/>
            <a:ext cx="1045800" cy="471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Proxy</a:t>
            </a:r>
            <a:endParaRPr/>
          </a:p>
        </p:txBody>
      </p:sp>
      <p:grpSp>
        <p:nvGrpSpPr>
          <p:cNvPr id="111" name="Google Shape;111;p13"/>
          <p:cNvGrpSpPr/>
          <p:nvPr/>
        </p:nvGrpSpPr>
        <p:grpSpPr>
          <a:xfrm>
            <a:off x="3240124" y="1071741"/>
            <a:ext cx="1097400" cy="286500"/>
            <a:chOff x="3788637" y="800341"/>
            <a:chExt cx="1097400" cy="286500"/>
          </a:xfrm>
        </p:grpSpPr>
        <p:sp>
          <p:nvSpPr>
            <p:cNvPr id="112" name="Google Shape;112;p13"/>
            <p:cNvSpPr/>
            <p:nvPr/>
          </p:nvSpPr>
          <p:spPr>
            <a:xfrm>
              <a:off x="3788637" y="800341"/>
              <a:ext cx="1097400" cy="2865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3" name="Google Shape;113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14425" y="835638"/>
              <a:ext cx="1045800" cy="2159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4" name="Google Shape;114;p13"/>
          <p:cNvPicPr preferRelativeResize="0"/>
          <p:nvPr/>
        </p:nvPicPr>
        <p:blipFill rotWithShape="1">
          <a:blip r:embed="rId6">
            <a:alphaModFix/>
          </a:blip>
          <a:srcRect b="28290" l="27967" r="28839" t="16008"/>
          <a:stretch/>
        </p:blipFill>
        <p:spPr>
          <a:xfrm>
            <a:off x="3360300" y="1594365"/>
            <a:ext cx="254275" cy="32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 title="isologo_dark_round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3100" y="652938"/>
            <a:ext cx="222476" cy="222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3"/>
          <p:cNvCxnSpPr>
            <a:stCxn id="102" idx="3"/>
            <a:endCxn id="106" idx="1"/>
          </p:cNvCxnSpPr>
          <p:nvPr/>
        </p:nvCxnSpPr>
        <p:spPr>
          <a:xfrm>
            <a:off x="2635300" y="876250"/>
            <a:ext cx="486900" cy="52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17" name="Google Shape;117;p13"/>
          <p:cNvCxnSpPr>
            <a:stCxn id="103" idx="3"/>
            <a:endCxn id="106" idx="1"/>
          </p:cNvCxnSpPr>
          <p:nvPr/>
        </p:nvCxnSpPr>
        <p:spPr>
          <a:xfrm>
            <a:off x="2635300" y="1403200"/>
            <a:ext cx="48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18" name="Google Shape;118;p13"/>
          <p:cNvCxnSpPr>
            <a:stCxn id="104" idx="3"/>
            <a:endCxn id="106" idx="1"/>
          </p:cNvCxnSpPr>
          <p:nvPr/>
        </p:nvCxnSpPr>
        <p:spPr>
          <a:xfrm flipH="1" rot="10800000">
            <a:off x="2635300" y="1403325"/>
            <a:ext cx="486900" cy="59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19" name="Google Shape;119;p13"/>
          <p:cNvSpPr/>
          <p:nvPr/>
        </p:nvSpPr>
        <p:spPr>
          <a:xfrm>
            <a:off x="4896200" y="739150"/>
            <a:ext cx="254275" cy="327900"/>
          </a:xfrm>
          <a:prstGeom prst="flowChartMagneticDisk">
            <a:avLst/>
          </a:prstGeom>
          <a:solidFill>
            <a:schemeClr val="lt2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4896200" y="1239250"/>
            <a:ext cx="254275" cy="327900"/>
          </a:xfrm>
          <a:prstGeom prst="flowChartMagneticDisk">
            <a:avLst/>
          </a:prstGeom>
          <a:solidFill>
            <a:schemeClr val="lt2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3"/>
          <p:cNvSpPr/>
          <p:nvPr/>
        </p:nvSpPr>
        <p:spPr>
          <a:xfrm>
            <a:off x="4896200" y="1739350"/>
            <a:ext cx="254275" cy="327900"/>
          </a:xfrm>
          <a:prstGeom prst="flowChartMagneticDisk">
            <a:avLst/>
          </a:prstGeom>
          <a:solidFill>
            <a:schemeClr val="lt2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2" name="Google Shape;122;p13"/>
          <p:cNvCxnSpPr>
            <a:stCxn id="106" idx="3"/>
            <a:endCxn id="119" idx="2"/>
          </p:cNvCxnSpPr>
          <p:nvPr/>
        </p:nvCxnSpPr>
        <p:spPr>
          <a:xfrm flipH="1" rot="10800000">
            <a:off x="4455575" y="903100"/>
            <a:ext cx="440700" cy="50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3" name="Google Shape;123;p13"/>
          <p:cNvCxnSpPr>
            <a:stCxn id="106" idx="3"/>
            <a:endCxn id="120" idx="2"/>
          </p:cNvCxnSpPr>
          <p:nvPr/>
        </p:nvCxnSpPr>
        <p:spPr>
          <a:xfrm>
            <a:off x="4455575" y="1403200"/>
            <a:ext cx="44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4" name="Google Shape;124;p13"/>
          <p:cNvCxnSpPr>
            <a:stCxn id="106" idx="3"/>
            <a:endCxn id="121" idx="2"/>
          </p:cNvCxnSpPr>
          <p:nvPr/>
        </p:nvCxnSpPr>
        <p:spPr>
          <a:xfrm>
            <a:off x="4455575" y="1403200"/>
            <a:ext cx="440700" cy="50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25" name="Google Shape;125;p13"/>
          <p:cNvSpPr/>
          <p:nvPr/>
        </p:nvSpPr>
        <p:spPr>
          <a:xfrm>
            <a:off x="2143225" y="3259863"/>
            <a:ext cx="603300" cy="31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chemeClr val="dk1"/>
                </a:solidFill>
              </a:rPr>
              <a:t>Sistema</a:t>
            </a:r>
            <a:endParaRPr b="1" sz="800"/>
          </a:p>
        </p:txBody>
      </p:sp>
      <p:sp>
        <p:nvSpPr>
          <p:cNvPr id="126" name="Google Shape;126;p13"/>
          <p:cNvSpPr/>
          <p:nvPr/>
        </p:nvSpPr>
        <p:spPr>
          <a:xfrm>
            <a:off x="2143225" y="3830375"/>
            <a:ext cx="603300" cy="31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chemeClr val="dk1"/>
                </a:solidFill>
              </a:rPr>
              <a:t>Sistema</a:t>
            </a:r>
            <a:endParaRPr b="1" sz="1300"/>
          </a:p>
        </p:txBody>
      </p:sp>
      <p:sp>
        <p:nvSpPr>
          <p:cNvPr id="127" name="Google Shape;127;p13"/>
          <p:cNvSpPr/>
          <p:nvPr/>
        </p:nvSpPr>
        <p:spPr>
          <a:xfrm>
            <a:off x="2143225" y="4403300"/>
            <a:ext cx="603300" cy="31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chemeClr val="dk1"/>
                </a:solidFill>
              </a:rPr>
              <a:t>Sistema</a:t>
            </a:r>
            <a:endParaRPr b="1" sz="1300"/>
          </a:p>
        </p:txBody>
      </p:sp>
      <p:cxnSp>
        <p:nvCxnSpPr>
          <p:cNvPr id="128" name="Google Shape;128;p13"/>
          <p:cNvCxnSpPr>
            <a:stCxn id="125" idx="3"/>
            <a:endCxn id="129" idx="1"/>
          </p:cNvCxnSpPr>
          <p:nvPr/>
        </p:nvCxnSpPr>
        <p:spPr>
          <a:xfrm>
            <a:off x="2746525" y="3418563"/>
            <a:ext cx="577800" cy="57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0" name="Google Shape;130;p13"/>
          <p:cNvCxnSpPr>
            <a:stCxn id="126" idx="3"/>
            <a:endCxn id="129" idx="1"/>
          </p:cNvCxnSpPr>
          <p:nvPr/>
        </p:nvCxnSpPr>
        <p:spPr>
          <a:xfrm>
            <a:off x="2746525" y="3989075"/>
            <a:ext cx="577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1" name="Google Shape;131;p13"/>
          <p:cNvCxnSpPr>
            <a:stCxn id="127" idx="3"/>
            <a:endCxn id="129" idx="1"/>
          </p:cNvCxnSpPr>
          <p:nvPr/>
        </p:nvCxnSpPr>
        <p:spPr>
          <a:xfrm flipH="1" rot="10800000">
            <a:off x="2746525" y="3989000"/>
            <a:ext cx="577800" cy="57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32" name="Google Shape;132;p13"/>
          <p:cNvSpPr/>
          <p:nvPr/>
        </p:nvSpPr>
        <p:spPr>
          <a:xfrm>
            <a:off x="5007425" y="3325025"/>
            <a:ext cx="254275" cy="327900"/>
          </a:xfrm>
          <a:prstGeom prst="flowChartMagneticDisk">
            <a:avLst/>
          </a:prstGeom>
          <a:solidFill>
            <a:schemeClr val="lt2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5007425" y="3825125"/>
            <a:ext cx="254275" cy="327900"/>
          </a:xfrm>
          <a:prstGeom prst="flowChartMagneticDisk">
            <a:avLst/>
          </a:prstGeom>
          <a:solidFill>
            <a:schemeClr val="lt2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5007425" y="4325225"/>
            <a:ext cx="254275" cy="327900"/>
          </a:xfrm>
          <a:prstGeom prst="flowChartMagneticDisk">
            <a:avLst/>
          </a:prstGeom>
          <a:solidFill>
            <a:schemeClr val="lt2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5" name="Google Shape;135;p13"/>
          <p:cNvCxnSpPr>
            <a:stCxn id="129" idx="3"/>
            <a:endCxn id="132" idx="2"/>
          </p:cNvCxnSpPr>
          <p:nvPr/>
        </p:nvCxnSpPr>
        <p:spPr>
          <a:xfrm flipH="1" rot="10800000">
            <a:off x="4253400" y="3488970"/>
            <a:ext cx="753900" cy="50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6" name="Google Shape;136;p13"/>
          <p:cNvCxnSpPr>
            <a:stCxn id="129" idx="3"/>
            <a:endCxn id="133" idx="2"/>
          </p:cNvCxnSpPr>
          <p:nvPr/>
        </p:nvCxnSpPr>
        <p:spPr>
          <a:xfrm>
            <a:off x="4253400" y="3989070"/>
            <a:ext cx="7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7" name="Google Shape;137;p13"/>
          <p:cNvCxnSpPr>
            <a:stCxn id="129" idx="3"/>
            <a:endCxn id="134" idx="2"/>
          </p:cNvCxnSpPr>
          <p:nvPr/>
        </p:nvCxnSpPr>
        <p:spPr>
          <a:xfrm>
            <a:off x="4253400" y="3989070"/>
            <a:ext cx="753900" cy="50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38" name="Google Shape;138;p13"/>
          <p:cNvSpPr txBox="1"/>
          <p:nvPr/>
        </p:nvSpPr>
        <p:spPr>
          <a:xfrm>
            <a:off x="2032000" y="2620650"/>
            <a:ext cx="21093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arlow Medium"/>
                <a:ea typeface="Barlow Medium"/>
                <a:cs typeface="Barlow Medium"/>
                <a:sym typeface="Barlow Medium"/>
              </a:rPr>
              <a:t>Licença de Uso $$$</a:t>
            </a:r>
            <a:endParaRPr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29" name="Google Shape;129;p13"/>
          <p:cNvPicPr preferRelativeResize="0"/>
          <p:nvPr/>
        </p:nvPicPr>
        <p:blipFill rotWithShape="1">
          <a:blip r:embed="rId8">
            <a:alphaModFix/>
          </a:blip>
          <a:srcRect b="4197" l="18850" r="19424" t="4544"/>
          <a:stretch/>
        </p:blipFill>
        <p:spPr>
          <a:xfrm>
            <a:off x="3324250" y="3302215"/>
            <a:ext cx="929150" cy="1373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13"/>
          <p:cNvGrpSpPr/>
          <p:nvPr/>
        </p:nvGrpSpPr>
        <p:grpSpPr>
          <a:xfrm>
            <a:off x="4254960" y="2805050"/>
            <a:ext cx="563118" cy="527099"/>
            <a:chOff x="3435535" y="2775125"/>
            <a:chExt cx="563118" cy="527099"/>
          </a:xfrm>
        </p:grpSpPr>
        <p:pic>
          <p:nvPicPr>
            <p:cNvPr id="140" name="Google Shape;140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435535" y="2775125"/>
              <a:ext cx="531235" cy="527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3" title="isologo_dark_round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69900" y="3095975"/>
              <a:ext cx="117025" cy="1170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2" name="Google Shape;142;p13"/>
            <p:cNvGrpSpPr/>
            <p:nvPr/>
          </p:nvGrpSpPr>
          <p:grpSpPr>
            <a:xfrm rot="-1625050">
              <a:off x="3702969" y="2963589"/>
              <a:ext cx="294324" cy="76866"/>
              <a:chOff x="5644050" y="936750"/>
              <a:chExt cx="3138300" cy="819600"/>
            </a:xfrm>
          </p:grpSpPr>
          <p:sp>
            <p:nvSpPr>
              <p:cNvPr id="143" name="Google Shape;143;p13"/>
              <p:cNvSpPr/>
              <p:nvPr/>
            </p:nvSpPr>
            <p:spPr>
              <a:xfrm>
                <a:off x="5644050" y="936750"/>
                <a:ext cx="3138300" cy="8196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4" name="Google Shape;144;p13" title="SmartMed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951375" y="1091436"/>
                <a:ext cx="2453848" cy="521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145" name="Google Shape;145;p13"/>
          <p:cNvCxnSpPr>
            <a:stCxn id="140" idx="1"/>
            <a:endCxn id="129" idx="0"/>
          </p:cNvCxnSpPr>
          <p:nvPr/>
        </p:nvCxnSpPr>
        <p:spPr>
          <a:xfrm flipH="1">
            <a:off x="3788760" y="3068600"/>
            <a:ext cx="466200" cy="2337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" name="Google Shape;146;p13"/>
          <p:cNvSpPr/>
          <p:nvPr/>
        </p:nvSpPr>
        <p:spPr>
          <a:xfrm>
            <a:off x="5591100" y="779488"/>
            <a:ext cx="603300" cy="31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chemeClr val="dk1"/>
                </a:solidFill>
              </a:rPr>
              <a:t>Sistema</a:t>
            </a:r>
            <a:endParaRPr b="1" sz="800"/>
          </a:p>
        </p:txBody>
      </p:sp>
      <p:sp>
        <p:nvSpPr>
          <p:cNvPr id="147" name="Google Shape;147;p13"/>
          <p:cNvSpPr/>
          <p:nvPr/>
        </p:nvSpPr>
        <p:spPr>
          <a:xfrm>
            <a:off x="5591100" y="1306438"/>
            <a:ext cx="603300" cy="3174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chemeClr val="dk1"/>
                </a:solidFill>
              </a:rPr>
              <a:t>Sistema</a:t>
            </a:r>
            <a:endParaRPr b="1" sz="1300"/>
          </a:p>
        </p:txBody>
      </p:sp>
      <p:sp>
        <p:nvSpPr>
          <p:cNvPr id="148" name="Google Shape;148;p13"/>
          <p:cNvSpPr/>
          <p:nvPr/>
        </p:nvSpPr>
        <p:spPr>
          <a:xfrm>
            <a:off x="5591100" y="1900263"/>
            <a:ext cx="603300" cy="3174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solidFill>
                  <a:schemeClr val="dk1"/>
                </a:solidFill>
              </a:rPr>
              <a:t>Sistema</a:t>
            </a:r>
            <a:endParaRPr b="1" sz="1300"/>
          </a:p>
        </p:txBody>
      </p:sp>
      <p:sp>
        <p:nvSpPr>
          <p:cNvPr id="149" name="Google Shape;149;p13"/>
          <p:cNvSpPr txBox="1"/>
          <p:nvPr/>
        </p:nvSpPr>
        <p:spPr>
          <a:xfrm>
            <a:off x="5591100" y="61950"/>
            <a:ext cx="27036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arlow Medium"/>
                <a:ea typeface="Barlow Medium"/>
                <a:cs typeface="Barlow Medium"/>
                <a:sym typeface="Barlow Medium"/>
              </a:rPr>
              <a:t>Consortium </a:t>
            </a:r>
            <a:r>
              <a:rPr lang="pt-BR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$$</a:t>
            </a:r>
            <a:endParaRPr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50" name="Google Shape;150;p13"/>
          <p:cNvSpPr/>
          <p:nvPr/>
        </p:nvSpPr>
        <p:spPr>
          <a:xfrm>
            <a:off x="6681175" y="779488"/>
            <a:ext cx="1333500" cy="1371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3"/>
          <p:cNvGrpSpPr/>
          <p:nvPr/>
        </p:nvGrpSpPr>
        <p:grpSpPr>
          <a:xfrm>
            <a:off x="6799187" y="682804"/>
            <a:ext cx="1097464" cy="286614"/>
            <a:chOff x="5644050" y="936750"/>
            <a:chExt cx="3138300" cy="819600"/>
          </a:xfrm>
        </p:grpSpPr>
        <p:sp>
          <p:nvSpPr>
            <p:cNvPr id="152" name="Google Shape;152;p13"/>
            <p:cNvSpPr/>
            <p:nvPr/>
          </p:nvSpPr>
          <p:spPr>
            <a:xfrm>
              <a:off x="5644050" y="936750"/>
              <a:ext cx="3138300" cy="8196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13" title="SmartMed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951375" y="1091436"/>
              <a:ext cx="2453848" cy="521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13"/>
          <p:cNvSpPr/>
          <p:nvPr/>
        </p:nvSpPr>
        <p:spPr>
          <a:xfrm>
            <a:off x="6825025" y="1584463"/>
            <a:ext cx="1045800" cy="471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Proxy</a:t>
            </a:r>
            <a:endParaRPr/>
          </a:p>
        </p:txBody>
      </p:sp>
      <p:grpSp>
        <p:nvGrpSpPr>
          <p:cNvPr id="155" name="Google Shape;155;p13"/>
          <p:cNvGrpSpPr/>
          <p:nvPr/>
        </p:nvGrpSpPr>
        <p:grpSpPr>
          <a:xfrm>
            <a:off x="6799224" y="1133679"/>
            <a:ext cx="1097400" cy="286500"/>
            <a:chOff x="3788637" y="800341"/>
            <a:chExt cx="1097400" cy="286500"/>
          </a:xfrm>
        </p:grpSpPr>
        <p:sp>
          <p:nvSpPr>
            <p:cNvPr id="156" name="Google Shape;156;p13"/>
            <p:cNvSpPr/>
            <p:nvPr/>
          </p:nvSpPr>
          <p:spPr>
            <a:xfrm>
              <a:off x="3788637" y="800341"/>
              <a:ext cx="1097400" cy="2865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7" name="Google Shape;15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14425" y="835638"/>
              <a:ext cx="1045800" cy="2159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8" name="Google Shape;158;p13"/>
          <p:cNvPicPr preferRelativeResize="0"/>
          <p:nvPr/>
        </p:nvPicPr>
        <p:blipFill rotWithShape="1">
          <a:blip r:embed="rId6">
            <a:alphaModFix/>
          </a:blip>
          <a:srcRect b="28290" l="27967" r="28839" t="16008"/>
          <a:stretch/>
        </p:blipFill>
        <p:spPr>
          <a:xfrm>
            <a:off x="6919400" y="1656302"/>
            <a:ext cx="254275" cy="32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3" title="isologo_dark_round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92200" y="714875"/>
            <a:ext cx="222476" cy="222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13"/>
          <p:cNvCxnSpPr>
            <a:stCxn id="146" idx="3"/>
            <a:endCxn id="150" idx="1"/>
          </p:cNvCxnSpPr>
          <p:nvPr/>
        </p:nvCxnSpPr>
        <p:spPr>
          <a:xfrm>
            <a:off x="6194400" y="938188"/>
            <a:ext cx="486900" cy="52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61" name="Google Shape;161;p13"/>
          <p:cNvCxnSpPr>
            <a:stCxn id="147" idx="3"/>
            <a:endCxn id="150" idx="1"/>
          </p:cNvCxnSpPr>
          <p:nvPr/>
        </p:nvCxnSpPr>
        <p:spPr>
          <a:xfrm>
            <a:off x="6194400" y="1465138"/>
            <a:ext cx="48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62" name="Google Shape;162;p13"/>
          <p:cNvCxnSpPr>
            <a:stCxn id="148" idx="3"/>
            <a:endCxn id="150" idx="1"/>
          </p:cNvCxnSpPr>
          <p:nvPr/>
        </p:nvCxnSpPr>
        <p:spPr>
          <a:xfrm flipH="1" rot="10800000">
            <a:off x="6194400" y="1465263"/>
            <a:ext cx="486900" cy="59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63" name="Google Shape;163;p13"/>
          <p:cNvSpPr/>
          <p:nvPr/>
        </p:nvSpPr>
        <p:spPr>
          <a:xfrm>
            <a:off x="8455300" y="769313"/>
            <a:ext cx="254275" cy="327900"/>
          </a:xfrm>
          <a:prstGeom prst="flowChartMagneticDisk">
            <a:avLst/>
          </a:prstGeom>
          <a:solidFill>
            <a:schemeClr val="lt2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"/>
          <p:cNvSpPr/>
          <p:nvPr/>
        </p:nvSpPr>
        <p:spPr>
          <a:xfrm>
            <a:off x="8455300" y="1301188"/>
            <a:ext cx="254275" cy="327900"/>
          </a:xfrm>
          <a:prstGeom prst="flowChartMagneticDisk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"/>
          <p:cNvSpPr/>
          <p:nvPr/>
        </p:nvSpPr>
        <p:spPr>
          <a:xfrm>
            <a:off x="8455300" y="1833063"/>
            <a:ext cx="254275" cy="327900"/>
          </a:xfrm>
          <a:prstGeom prst="flowChartMagneticDisk">
            <a:avLst/>
          </a:prstGeom>
          <a:solidFill>
            <a:srgbClr val="6D9EEB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6" name="Google Shape;166;p13"/>
          <p:cNvCxnSpPr>
            <a:stCxn id="150" idx="3"/>
            <a:endCxn id="163" idx="2"/>
          </p:cNvCxnSpPr>
          <p:nvPr/>
        </p:nvCxnSpPr>
        <p:spPr>
          <a:xfrm flipH="1" rot="10800000">
            <a:off x="8014675" y="933238"/>
            <a:ext cx="440700" cy="53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67" name="Google Shape;167;p13"/>
          <p:cNvCxnSpPr>
            <a:stCxn id="150" idx="3"/>
            <a:endCxn id="164" idx="2"/>
          </p:cNvCxnSpPr>
          <p:nvPr/>
        </p:nvCxnSpPr>
        <p:spPr>
          <a:xfrm>
            <a:off x="8014675" y="1465138"/>
            <a:ext cx="44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68" name="Google Shape;168;p13"/>
          <p:cNvCxnSpPr>
            <a:stCxn id="150" idx="3"/>
            <a:endCxn id="165" idx="2"/>
          </p:cNvCxnSpPr>
          <p:nvPr/>
        </p:nvCxnSpPr>
        <p:spPr>
          <a:xfrm>
            <a:off x="8014675" y="1465138"/>
            <a:ext cx="440700" cy="53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69" name="Google Shape;169;p13"/>
          <p:cNvSpPr txBox="1"/>
          <p:nvPr/>
        </p:nvSpPr>
        <p:spPr>
          <a:xfrm>
            <a:off x="5573950" y="2656700"/>
            <a:ext cx="3387000" cy="23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arlow Medium"/>
                <a:ea typeface="Barlow Medium"/>
                <a:cs typeface="Barlow Medium"/>
                <a:sym typeface="Barlow Medium"/>
              </a:rPr>
              <a:t>($) Infra Compartilhada: organização única com infra compartilhada</a:t>
            </a:r>
            <a:endParaRPr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($$) </a:t>
            </a:r>
            <a:r>
              <a:rPr lang="pt-BR">
                <a:latin typeface="Barlow Medium"/>
                <a:ea typeface="Barlow Medium"/>
                <a:cs typeface="Barlow Medium"/>
                <a:sym typeface="Barlow Medium"/>
              </a:rPr>
              <a:t>Consortium: custo compartilhado entre organizações e infra dedicada</a:t>
            </a:r>
            <a:endParaRPr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($$$) </a:t>
            </a:r>
            <a:r>
              <a:rPr lang="pt-BR">
                <a:latin typeface="Barlow Medium"/>
                <a:ea typeface="Barlow Medium"/>
                <a:cs typeface="Barlow Medium"/>
                <a:sym typeface="Barlow Medium"/>
              </a:rPr>
              <a:t>Licença de Uso: Solução empacotada, com suporte PaperKite</a:t>
            </a:r>
            <a:endParaRPr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>
            <p:ph type="ctrTitle"/>
          </p:nvPr>
        </p:nvSpPr>
        <p:spPr>
          <a:xfrm>
            <a:off x="5644050" y="1703275"/>
            <a:ext cx="32931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None/>
            </a:pPr>
            <a:r>
              <a:rPr lang="pt-BR"/>
              <a:t>PaperKite | SmartMed</a:t>
            </a:r>
            <a:endParaRPr/>
          </a:p>
        </p:txBody>
      </p:sp>
      <p:sp>
        <p:nvSpPr>
          <p:cNvPr id="176" name="Google Shape;176;p14"/>
          <p:cNvSpPr txBox="1"/>
          <p:nvPr>
            <p:ph idx="1" type="subTitle"/>
          </p:nvPr>
        </p:nvSpPr>
        <p:spPr>
          <a:xfrm>
            <a:off x="5244625" y="2274775"/>
            <a:ext cx="3641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BR"/>
              <a:t>yagorezende@paperkite.cloud</a:t>
            </a:r>
            <a:endParaRPr/>
          </a:p>
        </p:txBody>
      </p:sp>
      <p:pic>
        <p:nvPicPr>
          <p:cNvPr id="177" name="Google Shape;177;p14" title="IsoK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555" y="1703275"/>
            <a:ext cx="220495" cy="33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8450" y="2946025"/>
            <a:ext cx="1085325" cy="10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APA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452AA9114C74DB233E85CC49C021D" ma:contentTypeVersion="13" ma:contentTypeDescription="Create a new document." ma:contentTypeScope="" ma:versionID="22bb10662a4e9040469ecb479258da48">
  <xsd:schema xmlns:xsd="http://www.w3.org/2001/XMLSchema" xmlns:xs="http://www.w3.org/2001/XMLSchema" xmlns:p="http://schemas.microsoft.com/office/2006/metadata/properties" xmlns:ns2="2b5e868a-31e1-4ebe-9651-7b5e2b90c47f" xmlns:ns3="2aa2c7b6-9799-4ab1-b0ee-3db142e654af" targetNamespace="http://schemas.microsoft.com/office/2006/metadata/properties" ma:root="true" ma:fieldsID="5ca055a7fcefba3cd192426c34e939c6" ns2:_="" ns3:_="">
    <xsd:import namespace="2b5e868a-31e1-4ebe-9651-7b5e2b90c47f"/>
    <xsd:import namespace="2aa2c7b6-9799-4ab1-b0ee-3db142e654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e868a-31e1-4ebe-9651-7b5e2b90c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2c7b6-9799-4ab1-b0ee-3db142e654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8d749-8989-4e1d-bf29-fc41001de84f}" ma:internalName="TaxCatchAll" ma:showField="CatchAllData" ma:web="2aa2c7b6-9799-4ab1-b0ee-3db142e654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a2c7b6-9799-4ab1-b0ee-3db142e654af" xsi:nil="true"/>
    <lcf76f155ced4ddcb4097134ff3c332f xmlns="2b5e868a-31e1-4ebe-9651-7b5e2b90c4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80FDA2-4444-48EB-B6FA-E53DAB80BB24}"/>
</file>

<file path=customXml/itemProps2.xml><?xml version="1.0" encoding="utf-8"?>
<ds:datastoreItem xmlns:ds="http://schemas.openxmlformats.org/officeDocument/2006/customXml" ds:itemID="{183A1926-78A3-4012-8418-4135AA0CC071}"/>
</file>

<file path=customXml/itemProps3.xml><?xml version="1.0" encoding="utf-8"?>
<ds:datastoreItem xmlns:ds="http://schemas.openxmlformats.org/officeDocument/2006/customXml" ds:itemID="{7D0434FA-1703-4365-A7BA-9A3A943DE9BF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0x01010010D452AA9114C74DB233E85CC49C021D</vt:lpwstr>
  </property>
  <property fmtid="{D5CDD505-2E9C-101B-9397-08002B2CF9AE}" pid="3" name="Order">
    <vt:r8>520000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