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20"/>
  </p:notesMasterIdLst>
  <p:sldIdLst>
    <p:sldId id="263" r:id="rId7"/>
    <p:sldId id="264" r:id="rId8"/>
    <p:sldId id="266" r:id="rId9"/>
    <p:sldId id="265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6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64C8A-F3F7-4944-97AD-C4EB094B79DE}" v="2" dt="2025-05-17T15:58:14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6"/>
    <p:restoredTop sz="96132"/>
  </p:normalViewPr>
  <p:slideViewPr>
    <p:cSldViewPr snapToGrid="0">
      <p:cViewPr>
        <p:scale>
          <a:sx n="160" d="100"/>
          <a:sy n="160" d="100"/>
        </p:scale>
        <p:origin x="354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Nascimento Pereira" userId="bfef83f3-01ce-4bb8-9781-a2f06637aa9f" providerId="ADAL" clId="{0E064C8A-F3F7-4944-97AD-C4EB094B79DE}"/>
    <pc:docChg chg="modSld">
      <pc:chgData name="Caroline Nascimento Pereira" userId="bfef83f3-01ce-4bb8-9781-a2f06637aa9f" providerId="ADAL" clId="{0E064C8A-F3F7-4944-97AD-C4EB094B79DE}" dt="2025-05-17T15:58:23.152" v="56" actId="6549"/>
      <pc:docMkLst>
        <pc:docMk/>
      </pc:docMkLst>
      <pc:sldChg chg="modSp mod">
        <pc:chgData name="Caroline Nascimento Pereira" userId="bfef83f3-01ce-4bb8-9781-a2f06637aa9f" providerId="ADAL" clId="{0E064C8A-F3F7-4944-97AD-C4EB094B79DE}" dt="2025-05-17T15:58:23.152" v="56" actId="6549"/>
        <pc:sldMkLst>
          <pc:docMk/>
          <pc:sldMk cId="1093675032" sldId="260"/>
        </pc:sldMkLst>
        <pc:spChg chg="mod">
          <ac:chgData name="Caroline Nascimento Pereira" userId="bfef83f3-01ce-4bb8-9781-a2f06637aa9f" providerId="ADAL" clId="{0E064C8A-F3F7-4944-97AD-C4EB094B79DE}" dt="2025-05-17T15:58:23.152" v="56" actId="6549"/>
          <ac:spMkLst>
            <pc:docMk/>
            <pc:sldMk cId="1093675032" sldId="260"/>
            <ac:spMk id="5" creationId="{AE1B5D43-2D31-BB5B-8844-186CED8385D2}"/>
          </ac:spMkLst>
        </pc:spChg>
        <pc:spChg chg="mod">
          <ac:chgData name="Caroline Nascimento Pereira" userId="bfef83f3-01ce-4bb8-9781-a2f06637aa9f" providerId="ADAL" clId="{0E064C8A-F3F7-4944-97AD-C4EB094B79DE}" dt="2025-05-17T15:58:14.150" v="52" actId="20577"/>
          <ac:spMkLst>
            <pc:docMk/>
            <pc:sldMk cId="1093675032" sldId="260"/>
            <ac:spMk id="6" creationId="{AADC3C6A-1F75-A005-C9D4-BD96DBDCD1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NOME PALESTRANTE</a:t>
            </a:r>
          </a:p>
          <a:p>
            <a:endParaRPr lang="en-US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C68B5B-B2D6-BDA3-5153-36563E2BB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D3EE3E-223B-7A25-1E6D-578616A202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1338"/>
            <a:ext cx="9146380" cy="51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58B0F5-A0B7-5E6B-5AE7-867FC778A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39"/>
            <a:ext cx="9146380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td@cgee.org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pereira@cgee.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440052"/>
            <a:ext cx="4077356" cy="717608"/>
          </a:xfrm>
        </p:spPr>
        <p:txBody>
          <a:bodyPr>
            <a:noAutofit/>
          </a:bodyPr>
          <a:lstStyle/>
          <a:p>
            <a:pPr algn="r">
              <a:lnSpc>
                <a:spcPct val="114000"/>
              </a:lnSpc>
              <a:spcAft>
                <a:spcPts val="1200"/>
              </a:spcAft>
            </a:pPr>
            <a:r>
              <a:rPr lang="pt-BR" sz="2300" b="1" dirty="0">
                <a:solidFill>
                  <a:schemeClr val="bg1"/>
                </a:solidFill>
              </a:rPr>
              <a:t>Observatório de Tecnologias Digitais (OTD)</a:t>
            </a:r>
            <a:br>
              <a:rPr lang="pt-BR" sz="2300" b="1" dirty="0">
                <a:solidFill>
                  <a:schemeClr val="bg1"/>
                </a:solidFill>
              </a:rPr>
            </a:br>
            <a:r>
              <a:rPr lang="pt-BR" sz="2300" dirty="0">
                <a:solidFill>
                  <a:schemeClr val="bg1"/>
                </a:solidFill>
              </a:rPr>
              <a:t>Maio/2025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644225"/>
            <a:ext cx="4077356" cy="326572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Caroline Nascimento Pereira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4078732"/>
            <a:ext cx="4077356" cy="326572"/>
          </a:xfrm>
        </p:spPr>
        <p:txBody>
          <a:bodyPr>
            <a:no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</a:rPr>
              <a:t>Centro de Gestão e Estudos Estratégicos (CGEE)/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</a:rPr>
              <a:t>Líder de Projetos</a:t>
            </a:r>
          </a:p>
        </p:txBody>
      </p:sp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6C352-FD97-2FB7-BAC2-5012B5B2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FFBC1BF-E0AF-3F98-3A62-386F284B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/>
              <a:t>Linha do tempo de políticas públicas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7C4A95-4770-F7C4-7C4F-7851EC41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>
            <a:normAutofit/>
          </a:bodyPr>
          <a:lstStyle/>
          <a:p>
            <a:r>
              <a:rPr lang="en-US" dirty="0"/>
              <a:t>Página de </a:t>
            </a:r>
            <a:r>
              <a:rPr lang="en-US" dirty="0" err="1"/>
              <a:t>políticas</a:t>
            </a:r>
            <a:r>
              <a:rPr lang="en-US" dirty="0"/>
              <a:t> e </a:t>
            </a:r>
            <a:r>
              <a:rPr lang="en-US" dirty="0" err="1"/>
              <a:t>acordos</a:t>
            </a:r>
            <a:r>
              <a:rPr lang="en-US" dirty="0"/>
              <a:t> e </a:t>
            </a:r>
            <a:r>
              <a:rPr lang="en-US" dirty="0" err="1"/>
              <a:t>fóruns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TD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BAB55C-7A6D-46BE-A000-3DE53A4E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7" t="24031" r="1628" b="8992"/>
          <a:stretch/>
        </p:blipFill>
        <p:spPr>
          <a:xfrm>
            <a:off x="2082765" y="1936299"/>
            <a:ext cx="6877606" cy="2772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75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1C6E-C69D-6F1C-24AD-3938BD3D8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5E28D10-0C1D-4B17-FCEC-B620E1BC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/>
              <a:t>Laboratórios de pesquisa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6C55E4-2A9A-AABA-DA06-00E84AB79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>
            <a:normAutofit/>
          </a:bodyPr>
          <a:lstStyle/>
          <a:p>
            <a:r>
              <a:rPr lang="en-US" dirty="0"/>
              <a:t>Página de </a:t>
            </a:r>
            <a:r>
              <a:rPr lang="en-US" dirty="0" err="1"/>
              <a:t>laboratórios</a:t>
            </a:r>
            <a:r>
              <a:rPr lang="en-US" dirty="0"/>
              <a:t>, ICTs, hubs e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espaços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TD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7F02E95-963E-E130-0203-151E5E79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06006" y="1742851"/>
            <a:ext cx="2437712" cy="3036940"/>
          </a:xfrm>
        </p:spPr>
        <p:txBody>
          <a:bodyPr/>
          <a:lstStyle/>
          <a:p>
            <a:r>
              <a:rPr lang="en-US" sz="1400" dirty="0" err="1"/>
              <a:t>Possibilidade</a:t>
            </a:r>
            <a:r>
              <a:rPr lang="en-US" sz="1400" dirty="0"/>
              <a:t> de </a:t>
            </a:r>
            <a:r>
              <a:rPr lang="en-US" sz="1400" dirty="0" err="1"/>
              <a:t>filtrar</a:t>
            </a:r>
            <a:r>
              <a:rPr lang="en-US" sz="1400" dirty="0"/>
              <a:t> </a:t>
            </a:r>
            <a:r>
              <a:rPr lang="en-US" sz="1400" dirty="0" err="1"/>
              <a:t>laboratórios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:</a:t>
            </a:r>
          </a:p>
          <a:p>
            <a:pPr marL="342900" indent="-342900">
              <a:buAutoNum type="arabicPeriod"/>
            </a:pPr>
            <a:r>
              <a:rPr lang="en-US" sz="1400" dirty="0"/>
              <a:t>Tipo de </a:t>
            </a:r>
            <a:r>
              <a:rPr lang="en-US" sz="1400" dirty="0" err="1"/>
              <a:t>instituição</a:t>
            </a:r>
            <a:r>
              <a:rPr lang="en-US" sz="1400" dirty="0"/>
              <a:t> (ICT, </a:t>
            </a:r>
            <a:r>
              <a:rPr lang="en-US" sz="1400" dirty="0" err="1"/>
              <a:t>Unidade</a:t>
            </a:r>
            <a:r>
              <a:rPr lang="en-US" sz="1400" dirty="0"/>
              <a:t> </a:t>
            </a:r>
            <a:r>
              <a:rPr lang="en-US" sz="1400" dirty="0" err="1"/>
              <a:t>Embrapii</a:t>
            </a:r>
            <a:r>
              <a:rPr lang="en-US" sz="1400" dirty="0"/>
              <a:t>, </a:t>
            </a:r>
            <a:r>
              <a:rPr lang="en-US" sz="1400" dirty="0" err="1"/>
              <a:t>incubadora</a:t>
            </a:r>
            <a:r>
              <a:rPr lang="en-US" sz="1400" dirty="0"/>
              <a:t>)</a:t>
            </a:r>
          </a:p>
          <a:p>
            <a:pPr marL="342900" indent="-342900">
              <a:buAutoNum type="arabicPeriod"/>
            </a:pPr>
            <a:r>
              <a:rPr lang="en-US" sz="1400" dirty="0" err="1"/>
              <a:t>Setor</a:t>
            </a:r>
            <a:r>
              <a:rPr lang="en-US" sz="1400" dirty="0"/>
              <a:t> de </a:t>
            </a:r>
            <a:r>
              <a:rPr lang="en-US" sz="1400" dirty="0" err="1"/>
              <a:t>aplicação</a:t>
            </a:r>
            <a:r>
              <a:rPr lang="en-US" sz="1400" dirty="0"/>
              <a:t> (</a:t>
            </a:r>
            <a:r>
              <a:rPr lang="en-US" sz="1400" dirty="0" err="1"/>
              <a:t>saúde</a:t>
            </a:r>
            <a:r>
              <a:rPr lang="en-US" sz="1400" dirty="0"/>
              <a:t>, </a:t>
            </a:r>
            <a:r>
              <a:rPr lang="en-US" sz="1400" dirty="0" err="1"/>
              <a:t>agro</a:t>
            </a:r>
            <a:r>
              <a:rPr lang="en-US" sz="1400" dirty="0"/>
              <a:t>, </a:t>
            </a:r>
            <a:r>
              <a:rPr lang="en-US" sz="1400" dirty="0" err="1"/>
              <a:t>educação</a:t>
            </a:r>
            <a:r>
              <a:rPr lang="en-US" sz="1400" dirty="0"/>
              <a:t>)</a:t>
            </a:r>
          </a:p>
          <a:p>
            <a:pPr marL="342900" indent="-342900">
              <a:buAutoNum type="arabicPeriod"/>
            </a:pPr>
            <a:r>
              <a:rPr lang="en-US" sz="1400" dirty="0"/>
              <a:t>Tecnologias (IoT, Big Data, IA, …)</a:t>
            </a:r>
          </a:p>
          <a:p>
            <a:pPr marL="342900" indent="-342900">
              <a:buAutoNum type="arabicPeriod"/>
            </a:pPr>
            <a:r>
              <a:rPr lang="en-US" sz="1400" dirty="0" err="1"/>
              <a:t>Vínculos</a:t>
            </a:r>
            <a:r>
              <a:rPr lang="en-US" sz="1400" dirty="0"/>
              <a:t> (MCTI, </a:t>
            </a:r>
            <a:r>
              <a:rPr lang="en-US" sz="1400" dirty="0" err="1"/>
              <a:t>universidades</a:t>
            </a:r>
            <a:r>
              <a:rPr lang="en-US" sz="1400" dirty="0"/>
              <a:t>).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9E30FE7-1685-C361-6885-18F8913F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17387" r="30378"/>
          <a:stretch/>
        </p:blipFill>
        <p:spPr>
          <a:xfrm>
            <a:off x="4643718" y="1840753"/>
            <a:ext cx="4320988" cy="2333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00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C7E6-2944-87EB-36A0-B3251FC81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9592067-DD30-1255-F960-E71966EF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/>
              <a:t>Laboratórios de pesquisa – Rio Grande do Norte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7DDAD2-2C2B-3BEA-9AA7-9947A7DD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>
            <a:normAutofit/>
          </a:bodyPr>
          <a:lstStyle/>
          <a:p>
            <a:r>
              <a:rPr lang="en-US" dirty="0"/>
              <a:t>Página de </a:t>
            </a:r>
            <a:r>
              <a:rPr lang="en-US" dirty="0" err="1"/>
              <a:t>laboratórios</a:t>
            </a:r>
            <a:r>
              <a:rPr lang="en-US" dirty="0"/>
              <a:t>, ICTs, hubs e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espaços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TD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D186FE9-8691-AFE1-DB89-95E37EE1C0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06006" y="1742851"/>
            <a:ext cx="1941665" cy="3036940"/>
          </a:xfrm>
        </p:spPr>
        <p:txBody>
          <a:bodyPr/>
          <a:lstStyle/>
          <a:p>
            <a:r>
              <a:rPr lang="en-US" sz="1400" dirty="0"/>
              <a:t>São 8 </a:t>
            </a:r>
            <a:r>
              <a:rPr lang="en-US" sz="1400" dirty="0" err="1"/>
              <a:t>laborátorios</a:t>
            </a:r>
            <a:r>
              <a:rPr lang="en-US" sz="1400" dirty="0"/>
              <a:t> de </a:t>
            </a:r>
            <a:r>
              <a:rPr lang="en-US" sz="1400" dirty="0" err="1"/>
              <a:t>tecnologias</a:t>
            </a:r>
            <a:r>
              <a:rPr lang="en-US" sz="1400" dirty="0"/>
              <a:t> </a:t>
            </a:r>
            <a:r>
              <a:rPr lang="en-US" sz="1400" dirty="0" err="1"/>
              <a:t>digitais</a:t>
            </a:r>
            <a:r>
              <a:rPr lang="en-US" sz="1400" dirty="0"/>
              <a:t> </a:t>
            </a:r>
            <a:r>
              <a:rPr lang="en-US" sz="1400" dirty="0" err="1"/>
              <a:t>cadastrados</a:t>
            </a:r>
            <a:r>
              <a:rPr lang="en-US" sz="1400" dirty="0"/>
              <a:t> no site do OTD.</a:t>
            </a:r>
          </a:p>
          <a:p>
            <a:r>
              <a:rPr lang="en-US" sz="1400" dirty="0" err="1"/>
              <a:t>Os</a:t>
            </a:r>
            <a:r>
              <a:rPr lang="en-US" sz="1400" dirty="0"/>
              <a:t> </a:t>
            </a:r>
            <a:r>
              <a:rPr lang="en-US" sz="1400" dirty="0" err="1"/>
              <a:t>laboratórios</a:t>
            </a:r>
            <a:r>
              <a:rPr lang="en-US" sz="1400" dirty="0"/>
              <a:t> </a:t>
            </a:r>
            <a:r>
              <a:rPr lang="en-US" sz="1400" dirty="0" err="1"/>
              <a:t>estão</a:t>
            </a:r>
            <a:r>
              <a:rPr lang="en-US" sz="1400" dirty="0"/>
              <a:t> </a:t>
            </a:r>
            <a:r>
              <a:rPr lang="en-US" sz="1400" dirty="0" err="1"/>
              <a:t>concentrados</a:t>
            </a:r>
            <a:r>
              <a:rPr lang="en-US" sz="1400" dirty="0"/>
              <a:t> </a:t>
            </a:r>
            <a:r>
              <a:rPr lang="en-US" sz="1400" dirty="0" err="1"/>
              <a:t>principalmente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capital, Natal, com </a:t>
            </a:r>
            <a:r>
              <a:rPr lang="en-US" sz="1400" dirty="0" err="1"/>
              <a:t>unidades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Macaíba</a:t>
            </a:r>
            <a:r>
              <a:rPr lang="en-US" sz="1400" dirty="0"/>
              <a:t> e </a:t>
            </a:r>
            <a:r>
              <a:rPr lang="en-US" sz="1400" dirty="0" err="1"/>
              <a:t>Currais</a:t>
            </a:r>
            <a:r>
              <a:rPr lang="en-US" sz="1400" dirty="0"/>
              <a:t> </a:t>
            </a:r>
            <a:r>
              <a:rPr lang="en-US" sz="1400" dirty="0" err="1"/>
              <a:t>Novos</a:t>
            </a:r>
            <a:r>
              <a:rPr lang="en-US" sz="1400" dirty="0"/>
              <a:t>. E </a:t>
            </a:r>
            <a:r>
              <a:rPr lang="en-US" sz="1400" dirty="0" err="1"/>
              <a:t>atuam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tecnologias</a:t>
            </a:r>
            <a:r>
              <a:rPr lang="en-US" sz="1400" dirty="0"/>
              <a:t> </a:t>
            </a:r>
            <a:r>
              <a:rPr lang="en-US" sz="1400" dirty="0" err="1"/>
              <a:t>minerais</a:t>
            </a:r>
            <a:r>
              <a:rPr lang="en-US" sz="1400" dirty="0"/>
              <a:t>, </a:t>
            </a:r>
            <a:r>
              <a:rPr lang="en-US" sz="1400" dirty="0" err="1"/>
              <a:t>tecnologias</a:t>
            </a:r>
            <a:r>
              <a:rPr lang="en-US" sz="1400" dirty="0"/>
              <a:t> </a:t>
            </a:r>
            <a:r>
              <a:rPr lang="en-US" sz="1400" dirty="0" err="1"/>
              <a:t>digitais</a:t>
            </a:r>
            <a:r>
              <a:rPr lang="en-US" sz="1400" dirty="0"/>
              <a:t> para </a:t>
            </a:r>
            <a:r>
              <a:rPr lang="en-US" sz="1400" dirty="0" err="1"/>
              <a:t>educação</a:t>
            </a:r>
            <a:r>
              <a:rPr lang="en-US" sz="1400" dirty="0"/>
              <a:t> </a:t>
            </a:r>
            <a:r>
              <a:rPr lang="en-US" sz="1400" dirty="0" err="1"/>
              <a:t>básica</a:t>
            </a:r>
            <a:r>
              <a:rPr lang="en-US" sz="1400" dirty="0"/>
              <a:t>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CB978DE-E8FF-19AB-6322-0AD2AB76CF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76" t="17769" r="50588" b="5687"/>
          <a:stretch/>
        </p:blipFill>
        <p:spPr>
          <a:xfrm>
            <a:off x="4291105" y="1647655"/>
            <a:ext cx="4661647" cy="28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/>
          <a:lstStyle/>
          <a:p>
            <a:r>
              <a:rPr lang="pt-BR" dirty="0"/>
              <a:t>OBRIGADA!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</p:spPr>
        <p:txBody>
          <a:bodyPr/>
          <a:lstStyle/>
          <a:p>
            <a:r>
              <a:rPr lang="pt-BR" dirty="0">
                <a:hlinkClick r:id="rId3"/>
              </a:rPr>
              <a:t>otd@cgee.org.br</a:t>
            </a:r>
            <a:endParaRPr lang="pt-BR" dirty="0"/>
          </a:p>
          <a:p>
            <a:r>
              <a:rPr lang="pt-BR" dirty="0">
                <a:hlinkClick r:id="rId4"/>
              </a:rPr>
              <a:t>cpereira@cgee.org.br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o Observatório de Tecnologias Digitais (OTD)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9022" y="1228875"/>
            <a:ext cx="4665990" cy="303694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Ambiente de análise e monitoramento das </a:t>
            </a: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tecnologias digitais</a:t>
            </a:r>
            <a:r>
              <a:rPr lang="pt-BR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 no Brasil, fundamentado em dados para compreender o impacto, antecipar desafios e aproveitar oportunidades no cenário digital.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Barlow" panose="000005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Iniciativa do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Ministério da Ciência, Tecnologia e Inovação (MCTI)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e do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Centro de Gestão e Estudos Estratégicos (CGEE)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.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latin typeface="Barlow" panose="00000500000000000000" pitchFamily="2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BEB6AEE6-6695-55D3-0BCB-EA69121BDCA7}"/>
              </a:ext>
            </a:extLst>
          </p:cNvPr>
          <p:cNvSpPr txBox="1">
            <a:spLocks/>
          </p:cNvSpPr>
          <p:nvPr/>
        </p:nvSpPr>
        <p:spPr>
          <a:xfrm>
            <a:off x="7211504" y="3410202"/>
            <a:ext cx="1468174" cy="348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Inter var"/>
              </a:rPr>
              <a:t>Acesse o site pelo QR </a:t>
            </a:r>
            <a:r>
              <a:rPr lang="pt-BR" sz="1400" b="1" dirty="0" err="1">
                <a:solidFill>
                  <a:schemeClr val="accent1">
                    <a:lumMod val="50000"/>
                  </a:schemeClr>
                </a:solidFill>
                <a:latin typeface="Inter var"/>
              </a:rPr>
              <a:t>Code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Inter var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Inter var"/>
              </a:rPr>
              <a:t>otd.cgee.org.br</a:t>
            </a: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1F4F9A79-6D68-25E5-BB85-7B7ADED5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012" y="1093609"/>
            <a:ext cx="2181158" cy="21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2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E2AC810-69D3-AAD7-41C6-57634D46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Finalidades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1428AC1-9641-C12E-76F0-4AE03D21E6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03717" y="1121299"/>
            <a:ext cx="6831108" cy="3036940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Acompanhar e analisar fenômenos-chave relacionados às </a:t>
            </a:r>
            <a:r>
              <a:rPr lang="pt-BR" b="1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tecnologias digitais</a:t>
            </a: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, como infraestrutura, formação e emprego, economia, segurança e governo.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Contribuir para o debate e o aprimoramento de </a:t>
            </a:r>
            <a:r>
              <a:rPr lang="pt-BR" b="1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políticas públicas</a:t>
            </a: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 voltadas ao desenvolvimento digital no país.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Fornecer um ambiente de análise, diagnóstico e formulação de conhecimento sobre os impactos das tecnologias digitais.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Atuar como um radar para identificar </a:t>
            </a:r>
            <a:r>
              <a:rPr lang="pt-BR" b="1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tendências, oportunidades e desafios</a:t>
            </a: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 no cenário digital.</a:t>
            </a:r>
          </a:p>
        </p:txBody>
      </p:sp>
    </p:spTree>
    <p:extLst>
      <p:ext uri="{BB962C8B-B14F-4D97-AF65-F5344CB8AC3E}">
        <p14:creationId xmlns:p14="http://schemas.microsoft.com/office/powerpoint/2010/main" val="349953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/>
              <a:t>Tecnologias de análise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638F220-0299-33DE-75A0-E6669019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3" t="33023" r="2761" b="13798"/>
          <a:stretch/>
        </p:blipFill>
        <p:spPr>
          <a:xfrm>
            <a:off x="2168079" y="1870635"/>
            <a:ext cx="6608597" cy="2713318"/>
          </a:xfrm>
          <a:prstGeom prst="rect">
            <a:avLst/>
          </a:prstGeom>
          <a:noFill/>
        </p:spPr>
      </p:pic>
      <p:sp>
        <p:nvSpPr>
          <p:cNvPr id="11" name="Espaço Reservado para Conteúdo 6">
            <a:extLst>
              <a:ext uri="{FF2B5EF4-FFF2-40B4-BE49-F238E27FC236}">
                <a16:creationId xmlns:a16="http://schemas.microsoft.com/office/drawing/2014/main" id="{B897176D-D608-78F6-9F3F-0C473A14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/>
          <a:lstStyle/>
          <a:p>
            <a:r>
              <a:rPr lang="pt-BR" dirty="0"/>
              <a:t>Tecnologias a serem observadas no OTD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19BA-FCC6-8147-6746-992A2A1F8EB6}"/>
              </a:ext>
            </a:extLst>
          </p:cNvPr>
          <p:cNvSpPr txBox="1"/>
          <p:nvPr/>
        </p:nvSpPr>
        <p:spPr>
          <a:xfrm>
            <a:off x="2266461" y="1064058"/>
            <a:ext cx="6194612" cy="252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Painel de </a:t>
            </a:r>
            <a:r>
              <a:rPr lang="pt-BR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Barlow" panose="00000500000000000000" pitchFamily="2" charset="0"/>
              </a:rPr>
              <a:t>indicadores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Acervo digital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com estudos e estratégias de transformação digital e tecnologias digitais do Brasil e de outros países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Linha do tempo de </a:t>
            </a: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políticas públicas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do Brasil no tema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Mapa de </a:t>
            </a: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laboratórios de pesquisa</a:t>
            </a:r>
          </a:p>
        </p:txBody>
      </p:sp>
    </p:spTree>
    <p:extLst>
      <p:ext uri="{BB962C8B-B14F-4D97-AF65-F5344CB8AC3E}">
        <p14:creationId xmlns:p14="http://schemas.microsoft.com/office/powerpoint/2010/main" val="145863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F753-2B6D-E2E3-F0AF-A5E886268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4A9F7EB-06D1-9A59-F384-46045C2C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/>
              <a:t>Painel de Indicadores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AA50EB-749F-D68E-E832-9E209B5E1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/>
          <a:lstStyle/>
          <a:p>
            <a:r>
              <a:rPr lang="en-US" dirty="0"/>
              <a:t>Indicadores de </a:t>
            </a:r>
            <a:r>
              <a:rPr lang="en-US" dirty="0" err="1"/>
              <a:t>Infraestrutura</a:t>
            </a:r>
            <a:r>
              <a:rPr lang="en-US" dirty="0"/>
              <a:t> do OTD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53646D8-7931-49A2-050E-D004C4B934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" t="17365" r="1890" b="6201"/>
          <a:stretch/>
        </p:blipFill>
        <p:spPr>
          <a:xfrm>
            <a:off x="2266462" y="1691341"/>
            <a:ext cx="6510214" cy="3071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92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2FB58-E3EE-2917-531B-78A4BF560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FF92878-7BC0-0543-7547-C3BBEC48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/>
              <a:t>Painel de Indicadores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3DBE57-2815-423B-305B-45D054A7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/>
          <a:lstStyle/>
          <a:p>
            <a:r>
              <a:rPr lang="en-US" dirty="0"/>
              <a:t>Indicadores de Tecnologias </a:t>
            </a:r>
            <a:r>
              <a:rPr lang="en-US" dirty="0" err="1"/>
              <a:t>Digitais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604FB5-5423-F979-D85B-EED211AD3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944" y="1673532"/>
            <a:ext cx="3476528" cy="304653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CC532C-BFBB-8DB2-7D69-4421FE02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800" y="1673532"/>
            <a:ext cx="2965447" cy="28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4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B9477-3D6B-BC28-F1AF-90E533100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F01985E-BC56-D64C-38A8-EB18F728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/>
              <a:t>Painel de Indicadores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76ACE4-7211-75CC-3A62-62227BB19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>
            <a:normAutofit/>
          </a:bodyPr>
          <a:lstStyle/>
          <a:p>
            <a:r>
              <a:rPr lang="en-US" dirty="0"/>
              <a:t>Indicadores de Governo Digital no OTD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761AFA3-A5A6-706B-A020-2362E0AD46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74" r="2412" b="11628"/>
          <a:stretch/>
        </p:blipFill>
        <p:spPr>
          <a:xfrm>
            <a:off x="2266462" y="2000589"/>
            <a:ext cx="6510214" cy="2652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1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D1840-00CF-E5B5-3C1C-64EDCB5CD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15B0B22-2269-B600-A6ED-DE96757B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/>
              <a:t>Acervo Digital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C65186-4A00-E3D9-0DBE-7A924CC9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>
            <a:normAutofit/>
          </a:bodyPr>
          <a:lstStyle/>
          <a:p>
            <a:r>
              <a:rPr lang="en-US" dirty="0"/>
              <a:t>Página de </a:t>
            </a:r>
            <a:r>
              <a:rPr lang="en-US" dirty="0" err="1"/>
              <a:t>estratégias</a:t>
            </a:r>
            <a:r>
              <a:rPr lang="en-US" dirty="0"/>
              <a:t> </a:t>
            </a:r>
            <a:r>
              <a:rPr lang="en-US" dirty="0" err="1"/>
              <a:t>nacionais</a:t>
            </a:r>
            <a:r>
              <a:rPr lang="en-US" dirty="0"/>
              <a:t> e </a:t>
            </a:r>
            <a:r>
              <a:rPr lang="en-US" dirty="0" err="1"/>
              <a:t>relatórios</a:t>
            </a:r>
            <a:r>
              <a:rPr lang="en-US" dirty="0"/>
              <a:t> </a:t>
            </a:r>
            <a:r>
              <a:rPr lang="en-US" dirty="0" err="1"/>
              <a:t>técnicos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TD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5382A8-02AD-825E-0B35-BE3D2600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19"/>
          <a:stretch/>
        </p:blipFill>
        <p:spPr>
          <a:xfrm>
            <a:off x="2266462" y="1834776"/>
            <a:ext cx="6510214" cy="2731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875942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860DC92B-32AC-9D41-9B87-FDACF1D43486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A8F55201-57D3-3C41-82D1-9A370FBFD4AF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BF4B9223-F729-4E44-A568-6178DCF8BC6C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D452AA9114C74DB233E85CC49C021D" ma:contentTypeVersion="13" ma:contentTypeDescription="Crie um novo documento." ma:contentTypeScope="" ma:versionID="107a0a7f101d5df022b2909500738594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3e163f63363c44a23ad51a8bb1cd1c52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DE9FC5-F8A3-4DB7-A60C-46C4770C4784}">
  <ds:schemaRefs>
    <ds:schemaRef ds:uri="http://schemas.microsoft.com/office/2006/metadata/properties"/>
    <ds:schemaRef ds:uri="http://schemas.microsoft.com/office/infopath/2007/PartnerControls"/>
    <ds:schemaRef ds:uri="2b5e868a-31e1-4ebe-9651-7b5e2b90c47f"/>
    <ds:schemaRef ds:uri="2aa2c7b6-9799-4ab1-b0ee-3db142e654af"/>
  </ds:schemaRefs>
</ds:datastoreItem>
</file>

<file path=customXml/itemProps2.xml><?xml version="1.0" encoding="utf-8"?>
<ds:datastoreItem xmlns:ds="http://schemas.openxmlformats.org/officeDocument/2006/customXml" ds:itemID="{CF708038-38BC-42D3-842B-F97B4519D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F1F86B-EECD-41B4-B805-BD0EB9869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5e868a-31e1-4ebe-9651-7b5e2b90c47f"/>
    <ds:schemaRef ds:uri="2aa2c7b6-9799-4ab1-b0ee-3db142e654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WRNP2025_template (1)</Template>
  <TotalTime>38</TotalTime>
  <Words>406</Words>
  <Application>Microsoft Office PowerPoint</Application>
  <PresentationFormat>Apresentação na tela (16:9)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Barlow</vt:lpstr>
      <vt:lpstr>Calibri</vt:lpstr>
      <vt:lpstr>Calibri Light</vt:lpstr>
      <vt:lpstr>Inter var</vt:lpstr>
      <vt:lpstr>CAPA</vt:lpstr>
      <vt:lpstr>Personalizar design</vt:lpstr>
      <vt:lpstr>1_Personalizar design</vt:lpstr>
      <vt:lpstr>Observatório de Tecnologias Digitais (OTD) Maio/2025</vt:lpstr>
      <vt:lpstr>Sobre o Observatório de Tecnologias Digitais (OTD)</vt:lpstr>
      <vt:lpstr>Finalidades</vt:lpstr>
      <vt:lpstr>Tecnologias de análise</vt:lpstr>
      <vt:lpstr>Serviços</vt:lpstr>
      <vt:lpstr>Painel de Indicadores</vt:lpstr>
      <vt:lpstr>Painel de Indicadores</vt:lpstr>
      <vt:lpstr>Painel de Indicadores</vt:lpstr>
      <vt:lpstr>Acervo Digital</vt:lpstr>
      <vt:lpstr>Linha do tempo de políticas públicas</vt:lpstr>
      <vt:lpstr>Laboratórios de pesquisa</vt:lpstr>
      <vt:lpstr>Laboratórios de pesquisa – Rio Grande do Norte</vt:lpstr>
      <vt:lpstr>OBRIGADA!</vt:lpstr>
    </vt:vector>
  </TitlesOfParts>
  <Company>cgee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Nascimento Pereira</dc:creator>
  <cp:lastModifiedBy>Caroline Nascimento Pereira</cp:lastModifiedBy>
  <cp:revision>1</cp:revision>
  <dcterms:created xsi:type="dcterms:W3CDTF">2025-05-17T15:20:16Z</dcterms:created>
  <dcterms:modified xsi:type="dcterms:W3CDTF">2025-05-17T15:58:26Z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</Properties>
</file>