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19"/>
  </p:notesMasterIdLst>
  <p:sldIdLst>
    <p:sldId id="263" r:id="rId7"/>
    <p:sldId id="268" r:id="rId8"/>
    <p:sldId id="286" r:id="rId9"/>
    <p:sldId id="269" r:id="rId10"/>
    <p:sldId id="277" r:id="rId11"/>
    <p:sldId id="273" r:id="rId12"/>
    <p:sldId id="276" r:id="rId13"/>
    <p:sldId id="274" r:id="rId14"/>
    <p:sldId id="275" r:id="rId15"/>
    <p:sldId id="300" r:id="rId16"/>
    <p:sldId id="306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6C0"/>
    <a:srgbClr val="A1C6E7"/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7" autoAdjust="0"/>
    <p:restoredTop sz="96781" autoAdjust="0"/>
  </p:normalViewPr>
  <p:slideViewPr>
    <p:cSldViewPr snapToGrid="0">
      <p:cViewPr varScale="1">
        <p:scale>
          <a:sx n="87" d="100"/>
          <a:sy n="87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40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NOME PALESTRANTE</a:t>
            </a:r>
          </a:p>
          <a:p>
            <a:endParaRPr lang="en-US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800" y="1987200"/>
            <a:ext cx="5524557" cy="1605600"/>
          </a:xfrm>
        </p:spPr>
        <p:txBody>
          <a:bodyPr>
            <a:no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</a:rPr>
              <a:t>Brasil 6G</a:t>
            </a:r>
            <a:br>
              <a:rPr lang="pt-BR" sz="2300" dirty="0">
                <a:solidFill>
                  <a:schemeClr val="bg1"/>
                </a:solidFill>
              </a:rPr>
            </a:br>
            <a:br>
              <a:rPr lang="pt-BR" sz="2300" dirty="0">
                <a:solidFill>
                  <a:schemeClr val="bg1"/>
                </a:solidFill>
              </a:rPr>
            </a:br>
            <a:r>
              <a:rPr lang="pt-BR" sz="2300" dirty="0">
                <a:solidFill>
                  <a:schemeClr val="bg1"/>
                </a:solidFill>
              </a:rPr>
              <a:t>Arquitetura da Solução Computacional</a:t>
            </a:r>
            <a:br>
              <a:rPr lang="pt-BR" sz="2300" dirty="0">
                <a:solidFill>
                  <a:schemeClr val="bg1"/>
                </a:solidFill>
              </a:rPr>
            </a:br>
            <a:r>
              <a:rPr lang="pt-BR" sz="2300" dirty="0">
                <a:solidFill>
                  <a:schemeClr val="bg1"/>
                </a:solidFill>
              </a:rPr>
              <a:t>para Processamento de Alto Desempenho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809825"/>
            <a:ext cx="4077356" cy="326572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Bruno Ciro do Nascimento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78732"/>
            <a:ext cx="4077356" cy="326572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RNP/Analista de Suporte Sr.</a:t>
            </a:r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Disponibilização da infraestrutura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212428"/>
            <a:ext cx="6510214" cy="3633106"/>
          </a:xfrm>
        </p:spPr>
        <p:txBody>
          <a:bodyPr/>
          <a:lstStyle/>
          <a:p>
            <a:r>
              <a:rPr lang="pt-BR" sz="1800" dirty="0"/>
              <a:t>A infraestrutura computacional poderá ser disponibilizada de quatro maneiras:</a:t>
            </a:r>
          </a:p>
          <a:p>
            <a:endParaRPr lang="pt-B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Segmentação física de recursos;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Segmentação virtualizada de recursos;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Execução de tarefas por meio de filas de gerenciamento;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Alocação física completa de recursos.</a:t>
            </a:r>
          </a:p>
        </p:txBody>
      </p:sp>
    </p:spTree>
    <p:extLst>
      <p:ext uri="{BB962C8B-B14F-4D97-AF65-F5344CB8AC3E}">
        <p14:creationId xmlns:p14="http://schemas.microsoft.com/office/powerpoint/2010/main" val="252901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Público alvo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BAE50F-632E-4217-9A64-56F598160B42}"/>
              </a:ext>
            </a:extLst>
          </p:cNvPr>
          <p:cNvSpPr/>
          <p:nvPr/>
        </p:nvSpPr>
        <p:spPr>
          <a:xfrm>
            <a:off x="4073582" y="1787947"/>
            <a:ext cx="4652010" cy="6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LNCC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73D153-0EDC-499E-91B9-027A208B208F}"/>
              </a:ext>
            </a:extLst>
          </p:cNvPr>
          <p:cNvSpPr/>
          <p:nvPr/>
        </p:nvSpPr>
        <p:spPr>
          <a:xfrm>
            <a:off x="4073582" y="2450887"/>
            <a:ext cx="4652010" cy="662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CENAPAD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8D56AA-3478-4F15-A2CD-A0EF1527114F}"/>
              </a:ext>
            </a:extLst>
          </p:cNvPr>
          <p:cNvSpPr/>
          <p:nvPr/>
        </p:nvSpPr>
        <p:spPr>
          <a:xfrm>
            <a:off x="4073582" y="3113827"/>
            <a:ext cx="4652010" cy="662940"/>
          </a:xfrm>
          <a:prstGeom prst="rect">
            <a:avLst/>
          </a:prstGeom>
          <a:solidFill>
            <a:srgbClr val="A1C6E7"/>
          </a:solidFill>
          <a:ln>
            <a:solidFill>
              <a:srgbClr val="6896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RNP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BB742-F8A4-4C91-BC81-46C84EDD434E}"/>
              </a:ext>
            </a:extLst>
          </p:cNvPr>
          <p:cNvSpPr txBox="1"/>
          <p:nvPr/>
        </p:nvSpPr>
        <p:spPr>
          <a:xfrm>
            <a:off x="2266461" y="255457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Barlow" panose="00000500000000000000" pitchFamily="2" charset="0"/>
              </a:rPr>
              <a:t>Tier</a:t>
            </a:r>
            <a:endParaRPr lang="pt-BR" sz="2400" dirty="0">
              <a:latin typeface="Barlow" panose="00000500000000000000" pitchFamily="2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B36C08E-0299-4C2A-BE30-671D54AE54E5}"/>
              </a:ext>
            </a:extLst>
          </p:cNvPr>
          <p:cNvSpPr/>
          <p:nvPr/>
        </p:nvSpPr>
        <p:spPr>
          <a:xfrm>
            <a:off x="3209590" y="1787947"/>
            <a:ext cx="863992" cy="662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I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3538627-B060-482B-9A5C-42024891DF96}"/>
              </a:ext>
            </a:extLst>
          </p:cNvPr>
          <p:cNvSpPr/>
          <p:nvPr/>
        </p:nvSpPr>
        <p:spPr>
          <a:xfrm>
            <a:off x="3209590" y="2450887"/>
            <a:ext cx="863992" cy="6629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II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D0055AE-21BE-47EB-A4C9-F49FDE3E22F4}"/>
              </a:ext>
            </a:extLst>
          </p:cNvPr>
          <p:cNvSpPr/>
          <p:nvPr/>
        </p:nvSpPr>
        <p:spPr>
          <a:xfrm>
            <a:off x="3209590" y="3113827"/>
            <a:ext cx="863992" cy="662940"/>
          </a:xfrm>
          <a:prstGeom prst="rect">
            <a:avLst/>
          </a:prstGeom>
          <a:solidFill>
            <a:srgbClr val="A1C6E7"/>
          </a:solidFill>
          <a:ln>
            <a:solidFill>
              <a:srgbClr val="6896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Barlow" panose="00000500000000000000" pitchFamily="2" charset="0"/>
              </a:rPr>
              <a:t>III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6B4C08-D260-4033-B11D-5A01AB0E30AE}"/>
              </a:ext>
            </a:extLst>
          </p:cNvPr>
          <p:cNvSpPr txBox="1"/>
          <p:nvPr/>
        </p:nvSpPr>
        <p:spPr>
          <a:xfrm>
            <a:off x="2266461" y="716116"/>
            <a:ext cx="6589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Primeiros usuários que farão uso da solução: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/>
              <a:t>Pesquisadores do Projeto Brasil 6G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79509C-F9B4-4C96-956A-704FB7D759AD}"/>
              </a:ext>
            </a:extLst>
          </p:cNvPr>
          <p:cNvSpPr txBox="1"/>
          <p:nvPr/>
        </p:nvSpPr>
        <p:spPr>
          <a:xfrm>
            <a:off x="2266461" y="4319092"/>
            <a:ext cx="60236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*As políticas de governança e utilização do ambiente ainda estão em construção e podem mudar. Os termos serão divulgados no momento em que o sistema for disponibilizado para uso geral.</a:t>
            </a:r>
          </a:p>
        </p:txBody>
      </p:sp>
    </p:spTree>
    <p:extLst>
      <p:ext uri="{BB962C8B-B14F-4D97-AF65-F5344CB8AC3E}">
        <p14:creationId xmlns:p14="http://schemas.microsoft.com/office/powerpoint/2010/main" val="59556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/>
          <a:lstStyle/>
          <a:p>
            <a:r>
              <a:rPr lang="pt-BR" dirty="0"/>
              <a:t>OBRIGADO (A)!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/>
          <a:lstStyle/>
          <a:p>
            <a:r>
              <a:rPr lang="pt-BR" dirty="0"/>
              <a:t>Bruno Ciro do Nascimento</a:t>
            </a:r>
          </a:p>
          <a:p>
            <a:r>
              <a:rPr lang="pt-BR" dirty="0"/>
              <a:t>bruno.nascimento@rnp.br</a:t>
            </a:r>
          </a:p>
        </p:txBody>
      </p:sp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1" y="284024"/>
            <a:ext cx="6510215" cy="509133"/>
          </a:xfrm>
        </p:spPr>
        <p:txBody>
          <a:bodyPr/>
          <a:lstStyle/>
          <a:p>
            <a:r>
              <a:rPr lang="pt-BR" dirty="0"/>
              <a:t>Papel da RNP no Projeto Brasil 6G Fase 3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1" y="1192932"/>
            <a:ext cx="6510214" cy="382360"/>
          </a:xfrm>
        </p:spPr>
        <p:txBody>
          <a:bodyPr/>
          <a:lstStyle/>
          <a:p>
            <a:r>
              <a:rPr lang="pt-BR" dirty="0"/>
              <a:t>META 4, Atividade 4.5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33601" y="1704961"/>
            <a:ext cx="4234964" cy="3036940"/>
          </a:xfrm>
        </p:spPr>
        <p:txBody>
          <a:bodyPr/>
          <a:lstStyle/>
          <a:p>
            <a:pPr algn="just"/>
            <a:r>
              <a:rPr lang="pt-BR" dirty="0"/>
              <a:t>“Implantação e disponibilização de uma infraestrutura de HPC para os pesquisadores do projeto.”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Implantar uma infraestrutura centralizada de computação de alto desempenho;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Otimizada por </a:t>
            </a:r>
            <a:r>
              <a:rPr lang="pt-BR" sz="1600" dirty="0" err="1"/>
              <a:t>GPUs</a:t>
            </a:r>
            <a:r>
              <a:rPr lang="pt-BR" sz="1600" dirty="0"/>
              <a:t> e dotada de ferramentas de inteligência artificial;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Projetada para permitir o uso remoto e simultâneo pelos pesquisadores das diferentes instituições envolvidas no projeto.</a:t>
            </a:r>
          </a:p>
          <a:p>
            <a:pPr algn="just"/>
            <a:endParaRPr lang="pt-BR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CCEAB59-79C3-4B19-BCCD-91FF47C8B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/>
          <a:stretch/>
        </p:blipFill>
        <p:spPr bwMode="auto">
          <a:xfrm>
            <a:off x="6605929" y="764368"/>
            <a:ext cx="2415139" cy="18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E6C32A6-4510-4355-A079-FAA76DB9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24" y="3544129"/>
            <a:ext cx="1017946" cy="4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71C98FF-DB4D-4C1E-B0A1-5224B489E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09" y="2736535"/>
            <a:ext cx="1632977" cy="4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B34A7167-138C-4BF0-94DD-A326D09F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72" y="4262514"/>
            <a:ext cx="1314450" cy="47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0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NVIDIA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Porquê NVIDIA?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6326209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Atualmente a maior plataforma de desenvolvimento de aplicações aceleradas por </a:t>
            </a:r>
            <a:r>
              <a:rPr lang="pt-BR" dirty="0" err="1"/>
              <a:t>GPUs</a:t>
            </a:r>
            <a:r>
              <a:rPr lang="pt-BR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Plataforma já é utilizada pelos pesquisadores do projeto;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SDKs</a:t>
            </a:r>
            <a:r>
              <a:rPr lang="pt-BR" dirty="0"/>
              <a:t> específicos para desenvolvimento 5G e 6G;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Ampla comunidade de desenvolvedores;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Conhecimento sobre a plataforma bem difundido;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Documentação extensa e abrangente.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08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de Referência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A8A05C8-D216-4A84-8509-0CD0AECD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368" y="1262698"/>
            <a:ext cx="5202400" cy="3741627"/>
          </a:xfrm>
          <a:prstGeom prst="rect">
            <a:avLst/>
          </a:prstGeom>
        </p:spPr>
      </p:pic>
      <p:sp>
        <p:nvSpPr>
          <p:cNvPr id="13" name="Espaço Reservado para Conteúdo 5">
            <a:extLst>
              <a:ext uri="{FF2B5EF4-FFF2-40B4-BE49-F238E27FC236}">
                <a16:creationId xmlns:a16="http://schemas.microsoft.com/office/drawing/2014/main" id="{5222B58F-1C78-4E2B-93D3-CD2D2EAFF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1" y="898916"/>
            <a:ext cx="5043024" cy="382360"/>
          </a:xfrm>
        </p:spPr>
        <p:txBody>
          <a:bodyPr/>
          <a:lstStyle/>
          <a:p>
            <a:r>
              <a:rPr lang="pt-BR" dirty="0"/>
              <a:t>NVIDIA </a:t>
            </a:r>
            <a:r>
              <a:rPr lang="pt-BR" dirty="0" err="1"/>
              <a:t>BasePOD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526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6F76C04-5D28-027F-3057-B56762A6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9D17066-68FB-45BA-8CE7-F98827AAA4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62" b="303"/>
          <a:stretch/>
        </p:blipFill>
        <p:spPr>
          <a:xfrm>
            <a:off x="2916163" y="987322"/>
            <a:ext cx="5205063" cy="3899038"/>
          </a:xfrm>
        </p:spPr>
      </p:pic>
    </p:spTree>
    <p:extLst>
      <p:ext uri="{BB962C8B-B14F-4D97-AF65-F5344CB8AC3E}">
        <p14:creationId xmlns:p14="http://schemas.microsoft.com/office/powerpoint/2010/main" val="397395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Nós de </a:t>
            </a:r>
            <a:r>
              <a:rPr lang="pt-BR" dirty="0" err="1"/>
              <a:t>GPUs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1" y="1663672"/>
            <a:ext cx="3543026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2 servidores com 8 </a:t>
            </a:r>
            <a:r>
              <a:rPr lang="pt-BR" sz="1600" dirty="0" err="1"/>
              <a:t>GPUs</a:t>
            </a:r>
            <a:r>
              <a:rPr lang="pt-BR" sz="1600" dirty="0"/>
              <a:t> (cada) Nvidia H200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8 interfaces de rede de 400Gb para comunicação GPU x GPU entre diferentes servidores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82DA62-8AEA-4605-870A-13FF253E5AF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r="-363"/>
          <a:stretch/>
        </p:blipFill>
        <p:spPr bwMode="auto">
          <a:xfrm>
            <a:off x="4572000" y="2827111"/>
            <a:ext cx="4572000" cy="22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5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Nó de Armazenamento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843085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368TB expansível até pelo menos 1 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All</a:t>
            </a:r>
            <a:r>
              <a:rPr lang="pt-BR" dirty="0"/>
              <a:t> flash, </a:t>
            </a:r>
            <a:r>
              <a:rPr lang="pt-BR" dirty="0" err="1"/>
              <a:t>NVMe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 de arquivos paralelo, open </a:t>
            </a:r>
            <a:r>
              <a:rPr lang="pt-BR" dirty="0" err="1"/>
              <a:t>source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Escalável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23DFF8-A419-4AED-9210-2C1AE6FE1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6819" r="10043" b="6962"/>
          <a:stretch/>
        </p:blipFill>
        <p:spPr bwMode="auto">
          <a:xfrm>
            <a:off x="6455529" y="601146"/>
            <a:ext cx="2235199" cy="56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9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Nós de Controle e </a:t>
            </a:r>
            <a:r>
              <a:rPr lang="pt-BR" dirty="0" err="1"/>
              <a:t>Kubernetes</a:t>
            </a:r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226034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 de Controle, contendo ferramentas de gerenciamento e orquestração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Nós </a:t>
            </a:r>
            <a:r>
              <a:rPr lang="pt-BR" sz="1600" dirty="0" err="1"/>
              <a:t>Kubernetes</a:t>
            </a:r>
            <a:r>
              <a:rPr lang="pt-BR" sz="1600" dirty="0"/>
              <a:t>, onde serão instanciados containers que utilizarão as 16 </a:t>
            </a:r>
            <a:r>
              <a:rPr lang="pt-BR" sz="1600" dirty="0" err="1"/>
              <a:t>GPUs</a:t>
            </a:r>
            <a:r>
              <a:rPr lang="pt-BR" sz="1600" dirty="0"/>
              <a:t> da solução</a:t>
            </a:r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6435CFC-685E-472C-8377-60FE7150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523" y="3392701"/>
            <a:ext cx="4838230" cy="160547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CD7E5B4-546B-4C87-86B6-90131788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31" y="2448331"/>
            <a:ext cx="4556615" cy="13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561BBAD1-E149-4034-ABC1-01DC01399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3"/>
          <a:stretch/>
        </p:blipFill>
        <p:spPr bwMode="auto">
          <a:xfrm>
            <a:off x="5521568" y="1225735"/>
            <a:ext cx="4636142" cy="116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5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da Solução Computacional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Switches</a:t>
            </a:r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C9CE3A-0AA2-132A-2179-44272B825A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08593"/>
            <a:ext cx="3311378" cy="30369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2 switches 200Gb, provendo uma rede de alta velocidade interna para todos os nós da solução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1 switch 25Gb, provendo uma rede de gerenciamento, conectada a todos os nós e a rede externa a 100Gb</a:t>
            </a:r>
          </a:p>
          <a:p>
            <a:endParaRPr lang="pt-BR" dirty="0"/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EA160BD7-EDF9-4FE4-96EA-F600DF5B7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38189" r="13010" b="49037"/>
          <a:stretch/>
        </p:blipFill>
        <p:spPr bwMode="auto">
          <a:xfrm>
            <a:off x="5404073" y="1954727"/>
            <a:ext cx="5888767" cy="9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D1A37B3-6E18-4DBD-832A-0EEA08985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0" t="58373" r="13118" b="28853"/>
          <a:stretch/>
        </p:blipFill>
        <p:spPr bwMode="auto">
          <a:xfrm>
            <a:off x="5411693" y="3313193"/>
            <a:ext cx="5888767" cy="9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53024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452AA9114C74DB233E85CC49C021D" ma:contentTypeVersion="13" ma:contentTypeDescription="Create a new document." ma:contentTypeScope="" ma:versionID="22bb10662a4e9040469ecb479258da48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5ca055a7fcefba3cd192426c34e939c6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65CF8-A0B3-459A-B38C-D0C1C333C730}"/>
</file>

<file path=customXml/itemProps2.xml><?xml version="1.0" encoding="utf-8"?>
<ds:datastoreItem xmlns:ds="http://schemas.openxmlformats.org/officeDocument/2006/customXml" ds:itemID="{F5DE9FC5-F8A3-4DB7-A60C-46C4770C4784}">
  <ds:schemaRefs>
    <ds:schemaRef ds:uri="http://schemas.microsoft.com/office/2006/metadata/properties"/>
    <ds:schemaRef ds:uri="http://schemas.microsoft.com/office/infopath/2007/PartnerControls"/>
    <ds:schemaRef ds:uri="2b5e868a-31e1-4ebe-9651-7b5e2b90c47f"/>
    <ds:schemaRef ds:uri="2aa2c7b6-9799-4ab1-b0ee-3db142e654af"/>
  </ds:schemaRefs>
</ds:datastoreItem>
</file>

<file path=customXml/itemProps3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WRNP2025_template</Template>
  <TotalTime>3321</TotalTime>
  <Words>395</Words>
  <Application>Microsoft Office PowerPoint</Application>
  <PresentationFormat>Apresentação na tela (16:9)</PresentationFormat>
  <Paragraphs>64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Barlow</vt:lpstr>
      <vt:lpstr>Calibri</vt:lpstr>
      <vt:lpstr>Calibri Light</vt:lpstr>
      <vt:lpstr>CAPA</vt:lpstr>
      <vt:lpstr>Personalizar design</vt:lpstr>
      <vt:lpstr>1_Personalizar design</vt:lpstr>
      <vt:lpstr>Brasil 6G  Arquitetura da Solução Computacional para Processamento de Alto Desempenho</vt:lpstr>
      <vt:lpstr>Papel da RNP no Projeto Brasil 6G Fase 3</vt:lpstr>
      <vt:lpstr>NVIDIA</vt:lpstr>
      <vt:lpstr>Arquitetura de Referência</vt:lpstr>
      <vt:lpstr>Arquitetura da Solução Computacional</vt:lpstr>
      <vt:lpstr>Arquitetura da Solução Computacional</vt:lpstr>
      <vt:lpstr>Arquitetura da Solução Computacional</vt:lpstr>
      <vt:lpstr>Arquitetura da Solução Computacional</vt:lpstr>
      <vt:lpstr>Arquitetura da Solução Computacional</vt:lpstr>
      <vt:lpstr>Disponibilização da infraestrutura</vt:lpstr>
      <vt:lpstr>Público alvo</vt:lpstr>
      <vt:lpstr>OBRIGADO (A)!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Ciro do Nascimento</dc:creator>
  <cp:lastModifiedBy>Lucas Brennor Alves de Farias</cp:lastModifiedBy>
  <cp:revision>49</cp:revision>
  <dcterms:created xsi:type="dcterms:W3CDTF">2025-05-09T03:13:41Z</dcterms:created>
  <dcterms:modified xsi:type="dcterms:W3CDTF">2025-05-19T17:36:42Z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  <property fmtid="{D5CDD505-2E9C-101B-9397-08002B2CF9AE}" pid="3" name="Order">
    <vt:r8>518200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