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62" r:id="rId5"/>
    <p:sldMasterId id="2147483671" r:id="rId6"/>
  </p:sldMasterIdLst>
  <p:notesMasterIdLst>
    <p:notesMasterId r:id="rId11"/>
  </p:notesMasterIdLst>
  <p:sldIdLst>
    <p:sldId id="263" r:id="rId7"/>
    <p:sldId id="264" r:id="rId8"/>
    <p:sldId id="267" r:id="rId9"/>
    <p:sldId id="260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13"/>
    <p:restoredTop sz="96132"/>
  </p:normalViewPr>
  <p:slideViewPr>
    <p:cSldViewPr snapToGrid="0">
      <p:cViewPr>
        <p:scale>
          <a:sx n="115" d="100"/>
          <a:sy n="115" d="100"/>
        </p:scale>
        <p:origin x="20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4192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96D92-F9AE-BE40-B8DC-7EFEA2BCA01F}" type="datetimeFigureOut">
              <a:rPr lang="pt-BR" smtClean="0"/>
              <a:t>18/05/2025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50279-B371-2540-9EEC-102D418A1CC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014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B50279-B371-2540-9EEC-102D418A1CCD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72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NP25_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38085" y="3191594"/>
            <a:ext cx="4486938" cy="326573"/>
          </a:xfrm>
        </p:spPr>
        <p:txBody>
          <a:bodyPr anchor="b">
            <a:normAutofit/>
          </a:bodyPr>
          <a:lstStyle>
            <a:lvl1pPr algn="l">
              <a:defRPr sz="1600" b="0" i="0" baseline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Gerencia – Automação – Monitoramento - Analise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0" y="3858410"/>
            <a:ext cx="3973375" cy="600540"/>
          </a:xfrm>
        </p:spPr>
        <p:txBody>
          <a:bodyPr>
            <a:noAutofit/>
          </a:bodyPr>
          <a:lstStyle>
            <a:lvl1pPr marL="0" indent="0" algn="l">
              <a:buNone/>
              <a:defRPr sz="1700" b="0" i="0">
                <a:solidFill>
                  <a:schemeClr val="tx1"/>
                </a:solidFill>
                <a:latin typeface="Barlow" pitchFamily="2" charset="77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Gaspare Bruno – </a:t>
            </a:r>
            <a:r>
              <a:rPr lang="pt-BR" dirty="0" err="1"/>
              <a:t>gaspare@anlix.io</a:t>
            </a:r>
            <a:endParaRPr lang="pt-BR" dirty="0"/>
          </a:p>
          <a:p>
            <a:r>
              <a:rPr lang="pt-BR" dirty="0"/>
              <a:t>Diretor de Inovação (CIO)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460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NP25_MIOLO_1COLU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4730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RNP25_MIOLO_2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21E14165-E4C0-E7C7-C8D7-AD396FFC886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266462" y="1808593"/>
            <a:ext cx="6510214" cy="3036940"/>
          </a:xfrm>
          <a:prstGeom prst="rect">
            <a:avLst/>
          </a:prstGeom>
        </p:spPr>
        <p:txBody>
          <a:bodyPr numCol="2" spcCol="360000"/>
          <a:lstStyle>
            <a:lvl1pPr marL="0" indent="0">
              <a:buNone/>
              <a:defRPr lang="pt-BR" sz="1700" b="0" i="0" kern="1200" dirty="0" smtClean="0">
                <a:solidFill>
                  <a:schemeClr val="tx1"/>
                </a:solidFill>
                <a:latin typeface="Barlow" pitchFamily="2" charset="77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dirty="0"/>
              <a:t>Clique para editar os estilos de TEXTO CORRIDO – 2 COLUNAS</a:t>
            </a:r>
          </a:p>
        </p:txBody>
      </p:sp>
    </p:spTree>
    <p:extLst>
      <p:ext uri="{BB962C8B-B14F-4D97-AF65-F5344CB8AC3E}">
        <p14:creationId xmlns:p14="http://schemas.microsoft.com/office/powerpoint/2010/main" val="622016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NP25_MIOLO_1COLUNA+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21E14165-E4C0-E7C7-C8D7-AD396FFC886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266462" y="1808593"/>
            <a:ext cx="3110523" cy="3036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1700" b="0" i="0" kern="1200" dirty="0" smtClean="0">
                <a:solidFill>
                  <a:schemeClr val="tx1"/>
                </a:solidFill>
                <a:latin typeface="Barlow" pitchFamily="2" charset="77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dirty="0"/>
              <a:t>Clique para editar os estilos de TEXTO CORRIDO – 1 COLUNA</a:t>
            </a:r>
          </a:p>
        </p:txBody>
      </p:sp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73FED905-7FEC-941A-50D2-EB714E65791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91200" y="1828800"/>
            <a:ext cx="2986088" cy="304006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96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NP25_MIOLO_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73FED905-7FEC-941A-50D2-EB714E65791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66461" y="1828800"/>
            <a:ext cx="6510827" cy="304006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121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WRNP25_ENCERRA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6DD00-D899-CE72-DE7B-CAD0DD0146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42708" y="2008064"/>
            <a:ext cx="3243314" cy="334737"/>
          </a:xfrm>
          <a:prstGeom prst="rect">
            <a:avLst/>
          </a:prstGeom>
        </p:spPr>
        <p:txBody>
          <a:bodyPr anchor="b"/>
          <a:lstStyle>
            <a:lvl1pPr algn="l">
              <a:defRPr sz="2000" b="1" i="0">
                <a:solidFill>
                  <a:schemeClr val="bg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OBRIGADO (A)!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7B4AAF-35FD-FC08-7FFA-20632D614D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42706" y="2579565"/>
            <a:ext cx="3243313" cy="125878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i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Gaspare Bruno</a:t>
            </a:r>
          </a:p>
          <a:p>
            <a:r>
              <a:rPr lang="pt-BR" dirty="0" err="1"/>
              <a:t>gaspare@anlix.io</a:t>
            </a:r>
            <a:endParaRPr lang="pt-BR" dirty="0"/>
          </a:p>
          <a:p>
            <a:r>
              <a:rPr lang="pt-BR" dirty="0"/>
              <a:t>https://</a:t>
            </a:r>
            <a:r>
              <a:rPr lang="pt-BR" dirty="0" err="1"/>
              <a:t>anlix.io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1979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0C0A7-A2BE-7F43-977C-5F04F40EA1F3}" type="datetimeFigureOut">
              <a:rPr lang="pt-BR" smtClean="0"/>
              <a:t>18/05/2025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3CB45-47E9-9545-833C-EE867628789B}" type="slidenum">
              <a:rPr lang="pt-BR" smtClean="0"/>
              <a:t>‹#›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E2C68B5B-B2D6-BDA3-5153-36563E2BB9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850" y="0"/>
            <a:ext cx="9140299" cy="51435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8140052-3B77-73B2-6F7F-D6EE4DBDDB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1920653"/>
            <a:ext cx="40259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31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7D3EE3E-223B-7A25-1E6D-578616A202F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-2380" y="1340"/>
            <a:ext cx="9146380" cy="5142160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F6FBE2E1-935E-0066-A426-D65B0939AF0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9" y="2129884"/>
            <a:ext cx="1811608" cy="74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546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858B0F5-A0B7-5E6B-5AE7-867FC778A7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1339"/>
            <a:ext cx="9146380" cy="5142161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B1471EA1-83E6-85D8-671B-003AC34D80B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828" y="419154"/>
            <a:ext cx="3047704" cy="125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888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E4FC3E-CF6A-1CCA-26FA-1672DBBCB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1726" y="3089903"/>
            <a:ext cx="5980225" cy="717608"/>
          </a:xfrm>
        </p:spPr>
        <p:txBody>
          <a:bodyPr>
            <a:noAutofit/>
          </a:bodyPr>
          <a:lstStyle/>
          <a:p>
            <a:pPr algn="r"/>
            <a:r>
              <a:rPr lang="pt-BR" sz="2000" dirty="0">
                <a:solidFill>
                  <a:schemeClr val="bg1"/>
                </a:solidFill>
              </a:rPr>
              <a:t>Gerencia – Automação – Monitoramento – Analise</a:t>
            </a:r>
            <a:br>
              <a:rPr lang="pt-BR" sz="2000" dirty="0">
                <a:solidFill>
                  <a:schemeClr val="bg1"/>
                </a:solidFill>
              </a:rPr>
            </a:br>
            <a:r>
              <a:rPr lang="pt-BR" sz="2000" dirty="0">
                <a:solidFill>
                  <a:schemeClr val="bg1"/>
                </a:solidFill>
              </a:rPr>
              <a:t> (GAMA)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DA4C62-6BA6-1881-64F0-E7158E96F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0" y="4023366"/>
            <a:ext cx="4077356" cy="326572"/>
          </a:xfrm>
        </p:spPr>
        <p:txBody>
          <a:bodyPr/>
          <a:lstStyle/>
          <a:p>
            <a:pPr algn="r"/>
            <a:r>
              <a:rPr lang="pt-BR" dirty="0">
                <a:solidFill>
                  <a:schemeClr val="bg1"/>
                </a:solidFill>
              </a:rPr>
              <a:t>Gaspare Bruno</a:t>
            </a:r>
            <a:br>
              <a:rPr lang="pt-BR" dirty="0">
                <a:solidFill>
                  <a:schemeClr val="bg1"/>
                </a:solidFill>
              </a:rPr>
            </a:br>
            <a:r>
              <a:rPr lang="pt-BR" dirty="0">
                <a:solidFill>
                  <a:schemeClr val="bg1"/>
                </a:solidFill>
              </a:rPr>
              <a:t>Diretor de Inovação (CIO)</a:t>
            </a:r>
          </a:p>
        </p:txBody>
      </p:sp>
    </p:spTree>
    <p:extLst>
      <p:ext uri="{BB962C8B-B14F-4D97-AF65-F5344CB8AC3E}">
        <p14:creationId xmlns:p14="http://schemas.microsoft.com/office/powerpoint/2010/main" val="260980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0FF5E7-1F51-1791-1AD7-A2465773EDAC}"/>
              </a:ext>
            </a:extLst>
          </p:cNvPr>
          <p:cNvSpPr txBox="1">
            <a:spLocks/>
          </p:cNvSpPr>
          <p:nvPr/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i="0" kern="1200">
                <a:solidFill>
                  <a:schemeClr val="tx1"/>
                </a:solidFill>
                <a:latin typeface="Barlow" pitchFamily="2" charset="77"/>
                <a:ea typeface="+mj-ea"/>
                <a:cs typeface="+mj-cs"/>
              </a:defRPr>
            </a:lvl1pPr>
          </a:lstStyle>
          <a:p>
            <a:r>
              <a:rPr lang="pt-BR" dirty="0"/>
              <a:t>A </a:t>
            </a:r>
            <a:r>
              <a:rPr lang="pt-BR" dirty="0" err="1"/>
              <a:t>Anlix</a:t>
            </a:r>
            <a:endParaRPr lang="pt-BR" dirty="0"/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08DD3515-6D5D-1F77-BA6D-004C5951E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461" y="2328330"/>
            <a:ext cx="3296093" cy="152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oogle Shape;73;p14">
            <a:extLst>
              <a:ext uri="{FF2B5EF4-FFF2-40B4-BE49-F238E27FC236}">
                <a16:creationId xmlns:a16="http://schemas.microsoft.com/office/drawing/2014/main" id="{6FB0F6A0-62D1-A6EC-FBAA-A0801F419DB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31415" y="1728030"/>
            <a:ext cx="600300" cy="60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74;p14">
            <a:extLst>
              <a:ext uri="{FF2B5EF4-FFF2-40B4-BE49-F238E27FC236}">
                <a16:creationId xmlns:a16="http://schemas.microsoft.com/office/drawing/2014/main" id="{1E3755A6-D5D9-0334-7088-54CBF88B4AC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631415" y="2803005"/>
            <a:ext cx="600300" cy="60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75;p14">
            <a:extLst>
              <a:ext uri="{FF2B5EF4-FFF2-40B4-BE49-F238E27FC236}">
                <a16:creationId xmlns:a16="http://schemas.microsoft.com/office/drawing/2014/main" id="{FCBF3DDF-6801-99EE-F36E-D912C3E322AB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631415" y="3785830"/>
            <a:ext cx="600300" cy="60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65;p14">
            <a:extLst>
              <a:ext uri="{FF2B5EF4-FFF2-40B4-BE49-F238E27FC236}">
                <a16:creationId xmlns:a16="http://schemas.microsoft.com/office/drawing/2014/main" id="{A09FDA29-A39F-32BB-33CB-EFE2A111EFEE}"/>
              </a:ext>
            </a:extLst>
          </p:cNvPr>
          <p:cNvSpPr txBox="1"/>
          <p:nvPr/>
        </p:nvSpPr>
        <p:spPr>
          <a:xfrm>
            <a:off x="7100225" y="1848540"/>
            <a:ext cx="20313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aseline="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PROVEDOR</a:t>
            </a:r>
            <a:endParaRPr sz="1000" baseline="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" name="Google Shape;66;p14">
            <a:extLst>
              <a:ext uri="{FF2B5EF4-FFF2-40B4-BE49-F238E27FC236}">
                <a16:creationId xmlns:a16="http://schemas.microsoft.com/office/drawing/2014/main" id="{6680985A-BA1D-DD14-55A6-68437BA78F77}"/>
              </a:ext>
            </a:extLst>
          </p:cNvPr>
          <p:cNvSpPr txBox="1"/>
          <p:nvPr/>
        </p:nvSpPr>
        <p:spPr>
          <a:xfrm>
            <a:off x="7112700" y="2884315"/>
            <a:ext cx="20313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aseline="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UNIVERSIDADE</a:t>
            </a:r>
            <a:endParaRPr sz="1000" baseline="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" name="Google Shape;67;p14">
            <a:extLst>
              <a:ext uri="{FF2B5EF4-FFF2-40B4-BE49-F238E27FC236}">
                <a16:creationId xmlns:a16="http://schemas.microsoft.com/office/drawing/2014/main" id="{7F5866EC-BB22-74DE-6F07-823621086698}"/>
              </a:ext>
            </a:extLst>
          </p:cNvPr>
          <p:cNvSpPr txBox="1"/>
          <p:nvPr/>
        </p:nvSpPr>
        <p:spPr>
          <a:xfrm>
            <a:off x="7107300" y="3843890"/>
            <a:ext cx="20313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aseline="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STARTUP</a:t>
            </a:r>
            <a:endParaRPr sz="1000" baseline="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" name="Google Shape;68;p14">
            <a:extLst>
              <a:ext uri="{FF2B5EF4-FFF2-40B4-BE49-F238E27FC236}">
                <a16:creationId xmlns:a16="http://schemas.microsoft.com/office/drawing/2014/main" id="{9763A702-6EB0-3088-4864-0C7CC81116B2}"/>
              </a:ext>
            </a:extLst>
          </p:cNvPr>
          <p:cNvSpPr txBox="1"/>
          <p:nvPr/>
        </p:nvSpPr>
        <p:spPr>
          <a:xfrm>
            <a:off x="7121450" y="2104915"/>
            <a:ext cx="18585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baseline="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Inconformado com problemas simples dentro da casa dos clientes, um provedor do interior do estado do Rio de Janeiro procurou especialistas e cientistas das telecomunicações.</a:t>
            </a:r>
            <a:endParaRPr sz="700" baseline="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" name="Google Shape;69;p14">
            <a:extLst>
              <a:ext uri="{FF2B5EF4-FFF2-40B4-BE49-F238E27FC236}">
                <a16:creationId xmlns:a16="http://schemas.microsoft.com/office/drawing/2014/main" id="{F89E93A3-87A9-6705-B4BF-A9431F8AAFC0}"/>
              </a:ext>
            </a:extLst>
          </p:cNvPr>
          <p:cNvSpPr txBox="1"/>
          <p:nvPr/>
        </p:nvSpPr>
        <p:spPr>
          <a:xfrm>
            <a:off x="7135600" y="3141290"/>
            <a:ext cx="18585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baseline="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A </a:t>
            </a:r>
            <a:r>
              <a:rPr lang="pt-BR" sz="700" baseline="0" dirty="0" err="1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Anlix</a:t>
            </a:r>
            <a:r>
              <a:rPr lang="pt-BR" sz="700" baseline="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 nasceu a partir de estudos do Land (Laboratório de Modelagem, Análise e Desenvolvimento de Redes e Sistemas de Computação), e foi incubada na COPPE/UFRJ. </a:t>
            </a:r>
            <a:endParaRPr sz="700" baseline="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" name="Google Shape;70;p14">
            <a:extLst>
              <a:ext uri="{FF2B5EF4-FFF2-40B4-BE49-F238E27FC236}">
                <a16:creationId xmlns:a16="http://schemas.microsoft.com/office/drawing/2014/main" id="{C85BBD5D-C15B-A084-9D1E-FCCD49FBDBBC}"/>
              </a:ext>
            </a:extLst>
          </p:cNvPr>
          <p:cNvSpPr txBox="1"/>
          <p:nvPr/>
        </p:nvSpPr>
        <p:spPr>
          <a:xfrm>
            <a:off x="7128525" y="4081865"/>
            <a:ext cx="18585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baseline="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A equipe identificou novas tecnologias que melhoraram o serviço prestado aos clientes e apresentou novos horizontes ao mercado, revolucionado o setor.</a:t>
            </a:r>
            <a:endParaRPr sz="700" baseline="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Google Shape;77;p14">
            <a:extLst>
              <a:ext uri="{FF2B5EF4-FFF2-40B4-BE49-F238E27FC236}">
                <a16:creationId xmlns:a16="http://schemas.microsoft.com/office/drawing/2014/main" id="{575B96F1-D06A-38D4-7E69-B71E1A4EE416}"/>
              </a:ext>
            </a:extLst>
          </p:cNvPr>
          <p:cNvSpPr txBox="1"/>
          <p:nvPr/>
        </p:nvSpPr>
        <p:spPr>
          <a:xfrm>
            <a:off x="2263041" y="3866449"/>
            <a:ext cx="3360616" cy="1154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 baseline="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Com profissionais com mais de 30 anos de experiência no mercado de Tecnologia da Informação, nosso time está sempre na vanguarda e é referência no setor.</a:t>
            </a:r>
            <a:endParaRPr sz="900" baseline="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baseline="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 baseline="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Nosso time, hoje com mais de 30 colaboradores, é formado por 1 Doutor e 5 Mestres, todos do setor de telecomunicações e desenvolvimento de software. </a:t>
            </a:r>
            <a:endParaRPr sz="900" baseline="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" name="Google Shape;71;p14">
            <a:extLst>
              <a:ext uri="{FF2B5EF4-FFF2-40B4-BE49-F238E27FC236}">
                <a16:creationId xmlns:a16="http://schemas.microsoft.com/office/drawing/2014/main" id="{2F9EFA43-649C-95EB-096A-1B37D0137882}"/>
              </a:ext>
            </a:extLst>
          </p:cNvPr>
          <p:cNvSpPr txBox="1"/>
          <p:nvPr/>
        </p:nvSpPr>
        <p:spPr>
          <a:xfrm>
            <a:off x="2088103" y="1717740"/>
            <a:ext cx="45327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 baseline="0" dirty="0">
                <a:solidFill>
                  <a:schemeClr val="tx1"/>
                </a:solidFill>
                <a:latin typeface="Montserrat"/>
                <a:ea typeface="Montserrat"/>
                <a:cs typeface="Montserrat"/>
                <a:sym typeface="Montserrat"/>
              </a:rPr>
              <a:t>Uma empresa nacional fundada por gente apaixonada pela criação e desenvolvimento de plataformas de gerência, automação, monitoramento e análise através de soluções de software. </a:t>
            </a:r>
            <a:endParaRPr sz="900" baseline="0" dirty="0">
              <a:solidFill>
                <a:schemeClr val="tx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" name="Google Shape;104;p15">
            <a:extLst>
              <a:ext uri="{FF2B5EF4-FFF2-40B4-BE49-F238E27FC236}">
                <a16:creationId xmlns:a16="http://schemas.microsoft.com/office/drawing/2014/main" id="{B59075AB-AA83-E73F-16B0-728A52179BA5}"/>
              </a:ext>
            </a:extLst>
          </p:cNvPr>
          <p:cNvSpPr txBox="1"/>
          <p:nvPr/>
        </p:nvSpPr>
        <p:spPr>
          <a:xfrm>
            <a:off x="3302966" y="713753"/>
            <a:ext cx="4819984" cy="1015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/>
              <a:t>+300 Provedores</a:t>
            </a:r>
            <a:endParaRPr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/>
              <a:t>+2.5 Milhões de Roteadores Residenciais</a:t>
            </a:r>
            <a:endParaRPr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/>
              <a:t>+30 Milhões de Dispositivos Conectados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1344928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06F76C04-5D28-027F-3057-B56762A6F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Nossos Serviços</a:t>
            </a:r>
          </a:p>
        </p:txBody>
      </p:sp>
      <p:sp>
        <p:nvSpPr>
          <p:cNvPr id="8" name="Espaço Reservado para Imagem 7">
            <a:extLst>
              <a:ext uri="{FF2B5EF4-FFF2-40B4-BE49-F238E27FC236}">
                <a16:creationId xmlns:a16="http://schemas.microsoft.com/office/drawing/2014/main" id="{D6F4A97B-56F2-32FF-7DCF-4D4B30BEFE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66461" y="783772"/>
            <a:ext cx="6510827" cy="1279204"/>
          </a:xfrm>
        </p:spPr>
        <p:txBody>
          <a:bodyPr/>
          <a:lstStyle/>
          <a:p>
            <a:pPr marL="0" indent="0">
              <a:buNone/>
            </a:pPr>
            <a:r>
              <a:rPr lang="en-BR" dirty="0"/>
              <a:t> </a:t>
            </a:r>
            <a:r>
              <a:rPr lang="en-BR" sz="1800" dirty="0"/>
              <a:t>Monitoramento da qualidade de serviços do cliente</a:t>
            </a:r>
            <a:br>
              <a:rPr lang="en-BR" sz="1800" dirty="0"/>
            </a:br>
            <a:r>
              <a:rPr lang="en-BR" sz="1800" dirty="0"/>
              <a:t>	- Flashbox: Firmware para roteadores</a:t>
            </a:r>
            <a:br>
              <a:rPr lang="en-BR" sz="1800" dirty="0"/>
            </a:br>
            <a:r>
              <a:rPr lang="en-BR" sz="1800" dirty="0"/>
              <a:t>	- Flashman: Gerencia de dispositivos</a:t>
            </a:r>
            <a:br>
              <a:rPr lang="en-BR" sz="1800" dirty="0"/>
            </a:br>
            <a:r>
              <a:rPr lang="en-BR" sz="1800" dirty="0"/>
              <a:t>	- FlashBoard: </a:t>
            </a:r>
            <a:r>
              <a:rPr lang="en-US" sz="1800" dirty="0"/>
              <a:t>Business intelligence (BI)</a:t>
            </a:r>
            <a:br>
              <a:rPr lang="en-BR" sz="1800" dirty="0"/>
            </a:br>
            <a:r>
              <a:rPr lang="en-BR" sz="1800" dirty="0"/>
              <a:t>	- Lizzie: Agente de Qualidade (IA Generativa)</a:t>
            </a:r>
          </a:p>
          <a:p>
            <a:pPr marL="0" indent="0">
              <a:buNone/>
            </a:pPr>
            <a:endParaRPr lang="en-BR" dirty="0"/>
          </a:p>
        </p:txBody>
      </p:sp>
      <p:sp>
        <p:nvSpPr>
          <p:cNvPr id="5" name="Título 5">
            <a:extLst>
              <a:ext uri="{FF2B5EF4-FFF2-40B4-BE49-F238E27FC236}">
                <a16:creationId xmlns:a16="http://schemas.microsoft.com/office/drawing/2014/main" id="{1E50E298-FE55-73FD-3DC7-89F01E8C11A5}"/>
              </a:ext>
            </a:extLst>
          </p:cNvPr>
          <p:cNvSpPr txBox="1">
            <a:spLocks/>
          </p:cNvSpPr>
          <p:nvPr/>
        </p:nvSpPr>
        <p:spPr>
          <a:xfrm>
            <a:off x="2265849" y="2571390"/>
            <a:ext cx="6510215" cy="5091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i="0" kern="1200">
                <a:solidFill>
                  <a:schemeClr val="tx1"/>
                </a:solidFill>
                <a:latin typeface="Barlow" pitchFamily="2" charset="77"/>
                <a:ea typeface="+mj-ea"/>
                <a:cs typeface="+mj-cs"/>
              </a:defRPr>
            </a:lvl1pPr>
          </a:lstStyle>
          <a:p>
            <a:r>
              <a:rPr lang="pt-BR" dirty="0"/>
              <a:t>Nosso Futuro</a:t>
            </a:r>
          </a:p>
        </p:txBody>
      </p:sp>
      <p:sp>
        <p:nvSpPr>
          <p:cNvPr id="9" name="Espaço Reservado para Imagem 7">
            <a:extLst>
              <a:ext uri="{FF2B5EF4-FFF2-40B4-BE49-F238E27FC236}">
                <a16:creationId xmlns:a16="http://schemas.microsoft.com/office/drawing/2014/main" id="{59D45B16-A8FC-EFA6-7E10-697F4A83BE8B}"/>
              </a:ext>
            </a:extLst>
          </p:cNvPr>
          <p:cNvSpPr txBox="1">
            <a:spLocks/>
          </p:cNvSpPr>
          <p:nvPr/>
        </p:nvSpPr>
        <p:spPr>
          <a:xfrm>
            <a:off x="2265849" y="3080524"/>
            <a:ext cx="6510827" cy="127920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BR" dirty="0"/>
              <a:t> </a:t>
            </a:r>
            <a:r>
              <a:rPr lang="en-BR" sz="1800" dirty="0"/>
              <a:t>Redes Autônomas</a:t>
            </a:r>
            <a:br>
              <a:rPr lang="en-BR" sz="1800" dirty="0"/>
            </a:br>
            <a:r>
              <a:rPr lang="en-BR" sz="1800" dirty="0"/>
              <a:t>	- Gerência: OLTs, Cores 5G</a:t>
            </a:r>
            <a:br>
              <a:rPr lang="en-BR" sz="1800" dirty="0"/>
            </a:br>
            <a:r>
              <a:rPr lang="en-BR" sz="1800" dirty="0"/>
              <a:t>	- Roteadores Inteligentes</a:t>
            </a:r>
            <a:endParaRPr lang="en-BR" dirty="0"/>
          </a:p>
        </p:txBody>
      </p:sp>
    </p:spTree>
    <p:extLst>
      <p:ext uri="{BB962C8B-B14F-4D97-AF65-F5344CB8AC3E}">
        <p14:creationId xmlns:p14="http://schemas.microsoft.com/office/powerpoint/2010/main" val="1458632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AE1B5D43-2D31-BB5B-8844-186CED838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2656" y="2008064"/>
            <a:ext cx="3013365" cy="334737"/>
          </a:xfrm>
        </p:spPr>
        <p:txBody>
          <a:bodyPr/>
          <a:lstStyle/>
          <a:p>
            <a:r>
              <a:rPr lang="pt-BR" dirty="0"/>
              <a:t>OBRIGADO!</a:t>
            </a: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AADC3C6A-1F75-A005-C9D4-BD96DBDCD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2655" y="2579565"/>
            <a:ext cx="3013364" cy="334737"/>
          </a:xfrm>
        </p:spPr>
        <p:txBody>
          <a:bodyPr/>
          <a:lstStyle/>
          <a:p>
            <a:r>
              <a:rPr lang="pt-BR" dirty="0"/>
              <a:t>Gaspare Bruno</a:t>
            </a:r>
            <a:br>
              <a:rPr lang="pt-BR" dirty="0"/>
            </a:br>
            <a:r>
              <a:rPr lang="pt-BR" dirty="0" err="1"/>
              <a:t>gaspare@anlix.io</a:t>
            </a:r>
            <a:br>
              <a:rPr lang="pt-BR" dirty="0"/>
            </a:br>
            <a:r>
              <a:rPr lang="pt-BR" dirty="0"/>
              <a:t>https://</a:t>
            </a:r>
            <a:r>
              <a:rPr lang="pt-BR" dirty="0" err="1"/>
              <a:t>anlix.io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3675032"/>
      </p:ext>
    </p:extLst>
  </p:cSld>
  <p:clrMapOvr>
    <a:masterClrMapping/>
  </p:clrMapOvr>
</p:sld>
</file>

<file path=ppt/theme/theme1.xml><?xml version="1.0" encoding="utf-8"?>
<a:theme xmlns:a="http://schemas.openxmlformats.org/drawingml/2006/main" name="CAPA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RNP2025_PPT_TEMPLATE" id="{B3410479-881B-E341-B546-2569FC824EA1}" vid="{860DC92B-32AC-9D41-9B87-FDACF1D43486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RNP2025_PPT_TEMPLATE" id="{B3410479-881B-E341-B546-2569FC824EA1}" vid="{A8F55201-57D3-3C41-82D1-9A370FBFD4AF}"/>
    </a:ext>
  </a:extLst>
</a:theme>
</file>

<file path=ppt/theme/theme3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RNP2025_PPT_TEMPLATE" id="{B3410479-881B-E341-B546-2569FC824EA1}" vid="{BF4B9223-F729-4E44-A568-6178DCF8BC6C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D452AA9114C74DB233E85CC49C021D" ma:contentTypeVersion="13" ma:contentTypeDescription="Create a new document." ma:contentTypeScope="" ma:versionID="22bb10662a4e9040469ecb479258da48">
  <xsd:schema xmlns:xsd="http://www.w3.org/2001/XMLSchema" xmlns:xs="http://www.w3.org/2001/XMLSchema" xmlns:p="http://schemas.microsoft.com/office/2006/metadata/properties" xmlns:ns2="2b5e868a-31e1-4ebe-9651-7b5e2b90c47f" xmlns:ns3="2aa2c7b6-9799-4ab1-b0ee-3db142e654af" targetNamespace="http://schemas.microsoft.com/office/2006/metadata/properties" ma:root="true" ma:fieldsID="5ca055a7fcefba3cd192426c34e939c6" ns2:_="" ns3:_="">
    <xsd:import namespace="2b5e868a-31e1-4ebe-9651-7b5e2b90c47f"/>
    <xsd:import namespace="2aa2c7b6-9799-4ab1-b0ee-3db142e654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5e868a-31e1-4ebe-9651-7b5e2b90c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c6d6704-c1be-48d0-823f-e0f8bcbfaa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a2c7b6-9799-4ab1-b0ee-3db142e654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98d749-8989-4e1d-bf29-fc41001de84f}" ma:internalName="TaxCatchAll" ma:showField="CatchAllData" ma:web="2aa2c7b6-9799-4ab1-b0ee-3db142e654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5e868a-31e1-4ebe-9651-7b5e2b90c47f">
      <Terms xmlns="http://schemas.microsoft.com/office/infopath/2007/PartnerControls"/>
    </lcf76f155ced4ddcb4097134ff3c332f>
    <TaxCatchAll xmlns="2aa2c7b6-9799-4ab1-b0ee-3db142e654af" xsi:nil="true"/>
  </documentManagement>
</p:properties>
</file>

<file path=customXml/itemProps1.xml><?xml version="1.0" encoding="utf-8"?>
<ds:datastoreItem xmlns:ds="http://schemas.openxmlformats.org/officeDocument/2006/customXml" ds:itemID="{CF708038-38BC-42D3-842B-F97B4519D1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AD32BE3-CDA3-4A35-919F-9AB7F29BFEAE}"/>
</file>

<file path=customXml/itemProps3.xml><?xml version="1.0" encoding="utf-8"?>
<ds:datastoreItem xmlns:ds="http://schemas.openxmlformats.org/officeDocument/2006/customXml" ds:itemID="{F5DE9FC5-F8A3-4DB7-A60C-46C4770C4784}">
  <ds:schemaRefs>
    <ds:schemaRef ds:uri="http://schemas.microsoft.com/office/2006/metadata/properties"/>
    <ds:schemaRef ds:uri="http://schemas.microsoft.com/office/infopath/2007/PartnerControls"/>
    <ds:schemaRef ds:uri="2b5e868a-31e1-4ebe-9651-7b5e2b90c47f"/>
    <ds:schemaRef ds:uri="2aa2c7b6-9799-4ab1-b0ee-3db142e654a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Words>291</Words>
  <Application>Microsoft Macintosh PowerPoint</Application>
  <PresentationFormat>On-screen Show (16:9)</PresentationFormat>
  <Paragraphs>23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Barlow</vt:lpstr>
      <vt:lpstr>Calibri</vt:lpstr>
      <vt:lpstr>Calibri Light</vt:lpstr>
      <vt:lpstr>Montserrat</vt:lpstr>
      <vt:lpstr>CAPA</vt:lpstr>
      <vt:lpstr>Personalizar design</vt:lpstr>
      <vt:lpstr>1_Personalizar design</vt:lpstr>
      <vt:lpstr>Gerencia – Automação – Monitoramento – Analise  (GAMA)</vt:lpstr>
      <vt:lpstr>PowerPoint Presentation</vt:lpstr>
      <vt:lpstr>Nossos Serviços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Gaspare Bruno</cp:lastModifiedBy>
  <cp:revision>5</cp:revision>
  <dcterms:created xsi:type="dcterms:W3CDTF">2024-09-17T15:52:09Z</dcterms:created>
  <dcterms:modified xsi:type="dcterms:W3CDTF">2025-05-18T23:00:37Z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0x01010010D452AA9114C74DB233E85CC49C021D</vt:lpwstr>
  </property>
  <property fmtid="{D5CDD505-2E9C-101B-9397-08002B2CF9AE}" pid="3" name="Order">
    <vt:r8>517800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