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ppt/changesInfos/changesInfo1.xml" ContentType="application/vnd.ms-powerpoint.changesinfo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55" r:id="rId3"/>
    <p:sldMasterId id="2147483668" r:id="rId4"/>
  </p:sldMasterIdLst>
  <p:notesMasterIdLst>
    <p:notesMasterId r:id="rId4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92" r:id="rId36"/>
    <p:sldId id="287" r:id="rId37"/>
    <p:sldId id="291" r:id="rId38"/>
    <p:sldId id="290" r:id="rId39"/>
  </p:sldIdLst>
  <p:sldSz cx="9144000" cy="5143500" type="screen16x9"/>
  <p:notesSz cx="6858000" cy="9144000"/>
  <p:embeddedFontLst>
    <p:embeddedFont>
      <p:font typeface="Barlow" panose="00000500000000000000" pitchFamily="2" charset="0"/>
      <p:regular r:id="rId41"/>
      <p:bold r:id="rId42"/>
      <p:italic r:id="rId43"/>
      <p:boldItalic r:id="rId44"/>
    </p:embeddedFont>
    <p:embeddedFont>
      <p:font typeface="Barlow SemiBold" panose="00000700000000000000" pitchFamily="2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5" roundtripDataSignature="AMtx7mhcUQ2YVqeUJ8OgbSu0mvcWaBOQ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D9C7F1-B11E-1E62-272F-A5DA99155E11}" v="42" dt="2025-05-18T20:09:42.6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1" d="100"/>
          <a:sy n="161" d="100"/>
        </p:scale>
        <p:origin x="17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5" Type="http://customschemas.google.com/relationships/presentationmetadata" Target="metadata"/><Relationship Id="rId63" Type="http://schemas.openxmlformats.org/officeDocument/2006/relationships/customXml" Target="../customXml/item2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microsoft.com/office/2015/10/relationships/revisionInfo" Target="revisionInfo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presProps" Target="presProps.xml"/><Relationship Id="rId64" Type="http://schemas.openxmlformats.org/officeDocument/2006/relationships/customXml" Target="../customXml/item3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6.fntdata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1.fntdata"/><Relationship Id="rId62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4.fntdata"/><Relationship Id="rId6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naldo Cézar de Morais Gomes" userId="S::reinaldo.gomes@rnp.br::7abefb35-f6ea-42f4-876e-5ebc3531961b" providerId="AD" clId="Web-{A5D9C7F1-B11E-1E62-272F-A5DA99155E11}"/>
    <pc:docChg chg="delSld modSld">
      <pc:chgData name="Reinaldo Cézar de Morais Gomes" userId="S::reinaldo.gomes@rnp.br::7abefb35-f6ea-42f4-876e-5ebc3531961b" providerId="AD" clId="Web-{A5D9C7F1-B11E-1E62-272F-A5DA99155E11}" dt="2025-05-18T20:09:40.762" v="39" actId="20577"/>
      <pc:docMkLst>
        <pc:docMk/>
      </pc:docMkLst>
      <pc:sldChg chg="modSp">
        <pc:chgData name="Reinaldo Cézar de Morais Gomes" userId="S::reinaldo.gomes@rnp.br::7abefb35-f6ea-42f4-876e-5ebc3531961b" providerId="AD" clId="Web-{A5D9C7F1-B11E-1E62-272F-A5DA99155E11}" dt="2025-05-18T20:09:40.762" v="39" actId="20577"/>
        <pc:sldMkLst>
          <pc:docMk/>
          <pc:sldMk cId="0" sldId="287"/>
        </pc:sldMkLst>
        <pc:spChg chg="mod">
          <ac:chgData name="Reinaldo Cézar de Morais Gomes" userId="S::reinaldo.gomes@rnp.br::7abefb35-f6ea-42f4-876e-5ebc3531961b" providerId="AD" clId="Web-{A5D9C7F1-B11E-1E62-272F-A5DA99155E11}" dt="2025-05-18T20:09:40.762" v="39" actId="20577"/>
          <ac:spMkLst>
            <pc:docMk/>
            <pc:sldMk cId="0" sldId="287"/>
            <ac:spMk id="304" creationId="{00000000-0000-0000-0000-000000000000}"/>
          </ac:spMkLst>
        </pc:spChg>
      </pc:sldChg>
      <pc:sldChg chg="del">
        <pc:chgData name="Reinaldo Cézar de Morais Gomes" userId="S::reinaldo.gomes@rnp.br::7abefb35-f6ea-42f4-876e-5ebc3531961b" providerId="AD" clId="Web-{A5D9C7F1-B11E-1E62-272F-A5DA99155E11}" dt="2025-05-18T20:07:56.922" v="0"/>
        <pc:sldMkLst>
          <pc:docMk/>
          <pc:sldMk cId="0" sldId="288"/>
        </pc:sldMkLst>
      </pc:sldChg>
      <pc:sldChg chg="del">
        <pc:chgData name="Reinaldo Cézar de Morais Gomes" userId="S::reinaldo.gomes@rnp.br::7abefb35-f6ea-42f4-876e-5ebc3531961b" providerId="AD" clId="Web-{A5D9C7F1-B11E-1E62-272F-A5DA99155E11}" dt="2025-05-18T20:07:59.484" v="1"/>
        <pc:sldMkLst>
          <pc:docMk/>
          <pc:sldMk cId="0" sldId="289"/>
        </pc:sldMkLst>
      </pc:sldChg>
      <pc:sldChg chg="modSp">
        <pc:chgData name="Reinaldo Cézar de Morais Gomes" userId="S::reinaldo.gomes@rnp.br::7abefb35-f6ea-42f4-876e-5ebc3531961b" providerId="AD" clId="Web-{A5D9C7F1-B11E-1E62-272F-A5DA99155E11}" dt="2025-05-18T20:08:50.392" v="15" actId="20577"/>
        <pc:sldMkLst>
          <pc:docMk/>
          <pc:sldMk cId="0" sldId="290"/>
        </pc:sldMkLst>
        <pc:spChg chg="mod">
          <ac:chgData name="Reinaldo Cézar de Morais Gomes" userId="S::reinaldo.gomes@rnp.br::7abefb35-f6ea-42f4-876e-5ebc3531961b" providerId="AD" clId="Web-{A5D9C7F1-B11E-1E62-272F-A5DA99155E11}" dt="2025-05-18T20:08:50.392" v="15" actId="20577"/>
          <ac:spMkLst>
            <pc:docMk/>
            <pc:sldMk cId="0" sldId="290"/>
            <ac:spMk id="33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9207b35a1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g359207b35a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9207b35a1_0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g359207b35a1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9207b35a1_0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g359207b35a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9207b35a1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g359207b35a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9207b35a1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g359207b35a1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9207b35a1_0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g359207b35a1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9207b35a1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Google Shape;192;g359207b35a1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9207b35a1_0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g359207b35a1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9207b35a1_0_1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359207b35a1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9207b35a1_0_1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g359207b35a1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9207b35a1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8" name="Google Shape;218;g359207b35a1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9207b35a1_0_1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g359207b35a1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9207b35a1_0_1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g359207b35a1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591c2b155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Google Shape;245;g3591c2b155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59207b35a1_0_1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g359207b35a1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9207b35a1_0_1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g359207b35a1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59207b35a1_0_1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g359207b35a1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9207b35a1_0_1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g359207b35a1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9207b35a1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8" name="Google Shape;278;g359207b35a1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9207b35a1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g359207b35a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9207b35a1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g359207b35a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591c2b155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Google Shape;245;g3591c2b155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63010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97076659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g359707665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97076659a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g3597076659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672322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37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9207b35a1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g359207b35a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9207b35a1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1" name="Google Shape;121;g359207b35a1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59207b35a1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g359207b35a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9207b35a1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g359207b35a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9207b35a1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" name="Google Shape;140;g359207b35a1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9207b35a1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g359207b35a1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NP25_CAPA">
  <p:cSld name="WRNP25_CAPA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 txBox="1">
            <a:spLocks noGrp="1"/>
          </p:cNvSpPr>
          <p:nvPr>
            <p:ph type="ctrTitle"/>
          </p:nvPr>
        </p:nvSpPr>
        <p:spPr>
          <a:xfrm>
            <a:off x="5212862" y="1943030"/>
            <a:ext cx="3344982" cy="75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None/>
              <a:defRPr sz="2200" b="0" i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subTitle" idx="1"/>
          </p:nvPr>
        </p:nvSpPr>
        <p:spPr>
          <a:xfrm>
            <a:off x="5225332" y="3518168"/>
            <a:ext cx="3332514" cy="60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0" i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2"/>
          </p:nvPr>
        </p:nvSpPr>
        <p:spPr>
          <a:xfrm>
            <a:off x="5212861" y="4414322"/>
            <a:ext cx="3344983" cy="326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91c2b155b_0_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"/>
              <a:buNone/>
              <a:defRPr>
                <a:latin typeface="Barlow"/>
                <a:ea typeface="Barlow"/>
                <a:cs typeface="Barlow"/>
                <a:sym typeface="Barl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"/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"/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"/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"/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"/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"/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"/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"/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58" name="Google Shape;58;g3591c2b155b_0_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arlow"/>
              <a:buChar char="○"/>
              <a:defRPr sz="1200"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arlow"/>
              <a:buChar char="■"/>
              <a:defRPr sz="1200"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arlow"/>
              <a:buChar char="●"/>
              <a:defRPr sz="1200"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arlow"/>
              <a:buChar char="○"/>
              <a:defRPr sz="1200"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arlow"/>
              <a:buChar char="■"/>
              <a:defRPr sz="1200"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arlow"/>
              <a:buChar char="●"/>
              <a:defRPr sz="1200"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arlow"/>
              <a:buChar char="○"/>
              <a:defRPr sz="1200"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arlow"/>
              <a:buChar char="■"/>
              <a:defRPr sz="12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59" name="Google Shape;59;g3591c2b155b_0_8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arlow"/>
              <a:buChar char="○"/>
              <a:defRPr sz="1200"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arlow"/>
              <a:buChar char="■"/>
              <a:defRPr sz="1200"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arlow"/>
              <a:buChar char="●"/>
              <a:defRPr sz="1200"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arlow"/>
              <a:buChar char="○"/>
              <a:defRPr sz="1200"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arlow"/>
              <a:buChar char="■"/>
              <a:defRPr sz="1200"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arlow"/>
              <a:buChar char="●"/>
              <a:defRPr sz="1200"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arlow"/>
              <a:buChar char="○"/>
              <a:defRPr sz="1200"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arlow"/>
              <a:buChar char="■"/>
              <a:defRPr sz="12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60" name="Google Shape;60;g3591c2b155b_0_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91c2b155b_0_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"/>
              <a:buNone/>
              <a:defRPr>
                <a:latin typeface="Barlow"/>
                <a:ea typeface="Barlow"/>
                <a:cs typeface="Barlow"/>
                <a:sym typeface="Barl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3591c2b155b_0_9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91c2b155b_0_9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"/>
              <a:buNone/>
              <a:defRPr sz="2400">
                <a:latin typeface="Barlow"/>
                <a:ea typeface="Barlow"/>
                <a:cs typeface="Barlow"/>
                <a:sym typeface="Barl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" name="Google Shape;66;g3591c2b155b_0_9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arlow"/>
              <a:buChar char="●"/>
              <a:defRPr sz="1200"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arlow"/>
              <a:buChar char="○"/>
              <a:defRPr sz="1200"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arlow"/>
              <a:buChar char="■"/>
              <a:defRPr sz="1200"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arlow"/>
              <a:buChar char="●"/>
              <a:defRPr sz="1200"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arlow"/>
              <a:buChar char="○"/>
              <a:defRPr sz="1200"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arlow"/>
              <a:buChar char="■"/>
              <a:defRPr sz="1200"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arlow"/>
              <a:buChar char="●"/>
              <a:defRPr sz="1200"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arlow"/>
              <a:buChar char="○"/>
              <a:defRPr sz="1200"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arlow"/>
              <a:buChar char="■"/>
              <a:defRPr sz="12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67" name="Google Shape;67;g3591c2b155b_0_9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91c2b155b_0_10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Barlow"/>
              <a:buNone/>
              <a:defRPr sz="4800">
                <a:latin typeface="Barlow"/>
                <a:ea typeface="Barlow"/>
                <a:cs typeface="Barlow"/>
                <a:sym typeface="Barl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0" name="Google Shape;70;g3591c2b155b_0_10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91c2b155b_0_10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g3591c2b155b_0_10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Barlow"/>
              <a:buNone/>
              <a:defRPr sz="42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4" name="Google Shape;74;g3591c2b155b_0_10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Barlow"/>
              <a:buNone/>
              <a:defRPr sz="21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5" name="Google Shape;75;g3591c2b155b_0_10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"/>
              <a:buChar char="●"/>
              <a:defRPr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○"/>
              <a:defRPr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■"/>
              <a:defRPr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  <a:defRPr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○"/>
              <a:defRPr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■"/>
              <a:defRPr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  <a:defRPr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○"/>
              <a:defRPr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■"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6" name="Google Shape;76;g3591c2b155b_0_10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91c2b155b_0_1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"/>
              <a:buNone/>
              <a:defRPr>
                <a:latin typeface="Barlow"/>
                <a:ea typeface="Barlow"/>
                <a:cs typeface="Barlow"/>
                <a:sym typeface="Barlow"/>
              </a:defRPr>
            </a:lvl1pPr>
          </a:lstStyle>
          <a:p>
            <a:endParaRPr/>
          </a:p>
        </p:txBody>
      </p:sp>
      <p:sp>
        <p:nvSpPr>
          <p:cNvPr id="79" name="Google Shape;79;g3591c2b155b_0_1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91c2b155b_0_1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Barlow"/>
              <a:buNone/>
              <a:defRPr sz="120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Barlow"/>
              <a:buNone/>
              <a:defRPr sz="12000"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Barlow"/>
              <a:buNone/>
              <a:defRPr sz="12000"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Barlow"/>
              <a:buNone/>
              <a:defRPr sz="12000"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Barlow"/>
              <a:buNone/>
              <a:defRPr sz="12000"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Barlow"/>
              <a:buNone/>
              <a:defRPr sz="12000"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Barlow"/>
              <a:buNone/>
              <a:defRPr sz="12000"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Barlow"/>
              <a:buNone/>
              <a:defRPr sz="12000"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Barlow"/>
              <a:buNone/>
              <a:defRPr sz="120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t>xx%</a:t>
            </a:r>
          </a:p>
        </p:txBody>
      </p:sp>
      <p:sp>
        <p:nvSpPr>
          <p:cNvPr id="82" name="Google Shape;82;g3591c2b155b_0_1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"/>
              <a:buChar char="●"/>
              <a:defRPr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○"/>
              <a:defRPr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■"/>
              <a:defRPr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  <a:defRPr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○"/>
              <a:defRPr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■"/>
              <a:defRPr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  <a:defRPr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○"/>
              <a:defRPr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■"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83" name="Google Shape;83;g3591c2b155b_0_1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na">
  <p:cSld name="1 coluna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91c2b155b_0_117"/>
          <p:cNvSpPr txBox="1">
            <a:spLocks noGrp="1"/>
          </p:cNvSpPr>
          <p:nvPr>
            <p:ph type="body" idx="1"/>
          </p:nvPr>
        </p:nvSpPr>
        <p:spPr>
          <a:xfrm>
            <a:off x="303949" y="1343759"/>
            <a:ext cx="4209900" cy="3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g3591c2b155b_0_117"/>
          <p:cNvSpPr txBox="1">
            <a:spLocks noGrp="1"/>
          </p:cNvSpPr>
          <p:nvPr>
            <p:ph type="title"/>
          </p:nvPr>
        </p:nvSpPr>
        <p:spPr>
          <a:xfrm>
            <a:off x="303949" y="13644"/>
            <a:ext cx="4733700" cy="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NP25_ENCERRAMENTO" type="title">
  <p:cSld name="TITL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ctrTitle"/>
          </p:nvPr>
        </p:nvSpPr>
        <p:spPr>
          <a:xfrm>
            <a:off x="5642708" y="2008064"/>
            <a:ext cx="3243314" cy="33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arlow"/>
              <a:buNone/>
              <a:defRPr sz="20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1"/>
          </p:nvPr>
        </p:nvSpPr>
        <p:spPr>
          <a:xfrm>
            <a:off x="5642706" y="2579565"/>
            <a:ext cx="3243313" cy="33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NP25_MIOLO_2COLUNAS">
  <p:cSld name="WRNP25_MIOLO_2COLUNA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>
            <a:spLocks noGrp="1"/>
          </p:cNvSpPr>
          <p:nvPr>
            <p:ph type="title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  <a:defRPr sz="20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E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1E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2"/>
          </p:nvPr>
        </p:nvSpPr>
        <p:spPr>
          <a:xfrm>
            <a:off x="2266462" y="1808593"/>
            <a:ext cx="6510214" cy="3036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NP25_MIOLO_1COLUNA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>
            <a:spLocks noGrp="1"/>
          </p:cNvSpPr>
          <p:nvPr>
            <p:ph type="title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  <a:defRPr sz="20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body" idx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E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1E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2"/>
          </p:nvPr>
        </p:nvSpPr>
        <p:spPr>
          <a:xfrm>
            <a:off x="2266462" y="1808593"/>
            <a:ext cx="6510214" cy="3036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NP25_MIOLO_1COLUNA+IMG">
  <p:cSld name="WRNP25_MIOLO_1COLUNA+IMG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 txBox="1">
            <a:spLocks noGrp="1"/>
          </p:cNvSpPr>
          <p:nvPr>
            <p:ph type="title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  <a:defRPr sz="20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E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1E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2"/>
          </p:nvPr>
        </p:nvSpPr>
        <p:spPr>
          <a:xfrm>
            <a:off x="2266462" y="1808593"/>
            <a:ext cx="3110523" cy="3036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3"/>
          <p:cNvSpPr>
            <a:spLocks noGrp="1"/>
          </p:cNvSpPr>
          <p:nvPr>
            <p:ph type="pic" idx="3"/>
          </p:nvPr>
        </p:nvSpPr>
        <p:spPr>
          <a:xfrm>
            <a:off x="5791200" y="1828800"/>
            <a:ext cx="2986088" cy="30400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NP25_MIOLO_IMG">
  <p:cSld name="WRNP25_MIOLO_IMG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>
            <a:spLocks noGrp="1"/>
          </p:cNvSpPr>
          <p:nvPr>
            <p:ph type="title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  <a:defRPr sz="20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body" idx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E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1E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4"/>
          <p:cNvSpPr>
            <a:spLocks noGrp="1"/>
          </p:cNvSpPr>
          <p:nvPr>
            <p:ph type="pic" idx="2"/>
          </p:nvPr>
        </p:nvSpPr>
        <p:spPr>
          <a:xfrm>
            <a:off x="2266461" y="1828800"/>
            <a:ext cx="6510827" cy="30400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591c2b155b_0_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Barlow"/>
              <a:buNone/>
              <a:defRPr sz="3200">
                <a:latin typeface="Barlow"/>
                <a:ea typeface="Barlow"/>
                <a:cs typeface="Barlow"/>
                <a:sym typeface="Barl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"/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"/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"/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"/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"/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"/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"/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"/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45" name="Google Shape;45;g3591c2b155b_0_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"/>
              <a:buChar char="●"/>
              <a:defRPr sz="2400"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rlow"/>
              <a:buChar char="○"/>
              <a:defRPr sz="2000"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rlow"/>
              <a:buChar char="■"/>
              <a:defRPr sz="2000"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rlow"/>
              <a:buChar char="●"/>
              <a:defRPr sz="2000"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rlow"/>
              <a:buChar char="○"/>
              <a:defRPr sz="2000"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rlow"/>
              <a:buChar char="■"/>
              <a:defRPr sz="2000"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rlow"/>
              <a:buChar char="●"/>
              <a:defRPr sz="2000"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rlow"/>
              <a:buChar char="○"/>
              <a:defRPr sz="2000"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rlow"/>
              <a:buChar char="■"/>
              <a:defRPr sz="20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46" name="Google Shape;46;g3591c2b155b_0_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91c2b155b_0_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591c2b155b_0_8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Barlow"/>
              <a:buNone/>
              <a:defRPr sz="52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1" name="Google Shape;51;g3591c2b155b_0_8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"/>
              <a:buNone/>
              <a:defRPr sz="28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2" name="Google Shape;52;g3591c2b155b_0_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91c2b155b_0_8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"/>
              <a:buNone/>
              <a:defRPr sz="36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5" name="Google Shape;55;g3591c2b155b_0_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5" name="Google Shape;1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0" y="0"/>
            <a:ext cx="9140299" cy="5143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1338"/>
            <a:ext cx="9146380" cy="514216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3591c2b155b_0_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363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rgbClr val="191363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"/>
              <a:buNone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"/>
              <a:buNone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"/>
              <a:buNone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"/>
              <a:buNone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"/>
              <a:buNone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"/>
              <a:buNone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"/>
              <a:buNone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"/>
              <a:buNone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41" name="Google Shape;41;g3591c2b155b_0_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"/>
              <a:buChar char="●"/>
              <a:defRPr sz="18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42" name="Google Shape;42;g3591c2b155b_0_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39"/>
            <a:ext cx="9146380" cy="514216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ctrTitle"/>
          </p:nvPr>
        </p:nvSpPr>
        <p:spPr>
          <a:xfrm>
            <a:off x="4027250" y="2571750"/>
            <a:ext cx="46221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Barlow"/>
              <a:buNone/>
            </a:pPr>
            <a:r>
              <a:rPr lang="pt-BR" sz="2300">
                <a:solidFill>
                  <a:schemeClr val="lt1"/>
                </a:solidFill>
              </a:rPr>
              <a:t>CT-Cibersegurança:</a:t>
            </a:r>
            <a:endParaRPr sz="2300">
              <a:solidFill>
                <a:schemeClr val="lt1"/>
              </a:solidFill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Barlow"/>
              <a:buNone/>
            </a:pPr>
            <a:r>
              <a:rPr lang="pt-BR" sz="2300">
                <a:solidFill>
                  <a:schemeClr val="lt1"/>
                </a:solidFill>
              </a:rPr>
              <a:t>Comitê Técnico de Cibersegurança</a:t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97" name="Google Shape;97;p2"/>
          <p:cNvSpPr txBox="1">
            <a:spLocks noGrp="1"/>
          </p:cNvSpPr>
          <p:nvPr>
            <p:ph type="subTitle" idx="1"/>
          </p:nvPr>
        </p:nvSpPr>
        <p:spPr>
          <a:xfrm>
            <a:off x="4572001" y="3644225"/>
            <a:ext cx="4077356" cy="326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r>
              <a:rPr lang="pt-BR">
                <a:solidFill>
                  <a:schemeClr val="lt1"/>
                </a:solidFill>
              </a:rPr>
              <a:t>Igor Monteiro Moraes</a:t>
            </a:r>
            <a:endParaRPr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2"/>
          </p:nvPr>
        </p:nvSpPr>
        <p:spPr>
          <a:xfrm>
            <a:off x="2937675" y="4078725"/>
            <a:ext cx="57117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pt-BR" i="0">
                <a:solidFill>
                  <a:schemeClr val="lt1"/>
                </a:solidFill>
              </a:rPr>
              <a:t>Laboratório MídiaCom, Universidade Federal Fluminense (UFF)</a:t>
            </a:r>
            <a:endParaRPr i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9207b35a1_0_50"/>
          <p:cNvSpPr txBox="1">
            <a:spLocks noGrp="1"/>
          </p:cNvSpPr>
          <p:nvPr>
            <p:ph type="title"/>
          </p:nvPr>
        </p:nvSpPr>
        <p:spPr>
          <a:xfrm>
            <a:off x="2266461" y="274638"/>
            <a:ext cx="6510300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</a:pPr>
            <a:r>
              <a:rPr lang="pt-BR"/>
              <a:t>Metodologia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</a:pPr>
            <a:endParaRPr/>
          </a:p>
        </p:txBody>
      </p:sp>
      <p:pic>
        <p:nvPicPr>
          <p:cNvPr id="154" name="Google Shape;154;g359207b35a1_0_50" title="Captura de Tela 2025-05-15 às 15.56.4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5212" y="1573886"/>
            <a:ext cx="7092776" cy="199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359207b35a1_0_50"/>
          <p:cNvSpPr txBox="1"/>
          <p:nvPr/>
        </p:nvSpPr>
        <p:spPr>
          <a:xfrm>
            <a:off x="1903050" y="3188225"/>
            <a:ext cx="1936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1EFF"/>
                </a:solidFill>
                <a:latin typeface="Barlow"/>
                <a:ea typeface="Barlow"/>
                <a:cs typeface="Barlow"/>
                <a:sym typeface="Barlow"/>
              </a:rPr>
              <a:t>5 anos</a:t>
            </a:r>
            <a:endParaRPr sz="1800">
              <a:solidFill>
                <a:srgbClr val="001E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1EFF"/>
                </a:solidFill>
                <a:latin typeface="Barlow"/>
                <a:ea typeface="Barlow"/>
                <a:cs typeface="Barlow"/>
                <a:sym typeface="Barlow"/>
              </a:rPr>
              <a:t>2020-2024</a:t>
            </a:r>
            <a:endParaRPr sz="1800">
              <a:solidFill>
                <a:srgbClr val="001E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9207b35a1_0_56"/>
          <p:cNvSpPr txBox="1">
            <a:spLocks noGrp="1"/>
          </p:cNvSpPr>
          <p:nvPr>
            <p:ph type="title"/>
          </p:nvPr>
        </p:nvSpPr>
        <p:spPr>
          <a:xfrm>
            <a:off x="2266461" y="274638"/>
            <a:ext cx="6510300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</a:pPr>
            <a:r>
              <a:rPr lang="pt-BR"/>
              <a:t>Metodologia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</a:pPr>
            <a:endParaRPr/>
          </a:p>
        </p:txBody>
      </p:sp>
      <p:pic>
        <p:nvPicPr>
          <p:cNvPr id="161" name="Google Shape;161;g359207b35a1_0_56" title="Captura de Tela 2025-05-15 às 15.56.4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5212" y="1573886"/>
            <a:ext cx="7092776" cy="199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359207b35a1_0_56"/>
          <p:cNvSpPr txBox="1"/>
          <p:nvPr/>
        </p:nvSpPr>
        <p:spPr>
          <a:xfrm>
            <a:off x="3226600" y="3183975"/>
            <a:ext cx="19365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1EFF"/>
                </a:solidFill>
                <a:latin typeface="Barlow"/>
                <a:ea typeface="Barlow"/>
                <a:cs typeface="Barlow"/>
                <a:sym typeface="Barlow"/>
              </a:rPr>
              <a:t>Top-10 conferências da CESeg</a:t>
            </a:r>
            <a:endParaRPr sz="1800">
              <a:solidFill>
                <a:srgbClr val="001E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1EFF"/>
                </a:solidFill>
                <a:latin typeface="Barlow"/>
                <a:ea typeface="Barlow"/>
                <a:cs typeface="Barlow"/>
                <a:sym typeface="Barlow"/>
              </a:rPr>
              <a:t>+</a:t>
            </a:r>
            <a:endParaRPr sz="1800">
              <a:solidFill>
                <a:srgbClr val="001E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1EFF"/>
                </a:solidFill>
                <a:latin typeface="Barlow"/>
                <a:ea typeface="Barlow"/>
                <a:cs typeface="Barlow"/>
                <a:sym typeface="Barlow"/>
              </a:rPr>
              <a:t>SBSeg</a:t>
            </a:r>
            <a:endParaRPr sz="1800">
              <a:solidFill>
                <a:srgbClr val="001E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9207b35a1_0_63"/>
          <p:cNvSpPr txBox="1">
            <a:spLocks noGrp="1"/>
          </p:cNvSpPr>
          <p:nvPr>
            <p:ph type="title"/>
          </p:nvPr>
        </p:nvSpPr>
        <p:spPr>
          <a:xfrm>
            <a:off x="2266461" y="274638"/>
            <a:ext cx="6510300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</a:pPr>
            <a:r>
              <a:rPr lang="pt-BR"/>
              <a:t>Top-10 conferências da CESeg + SBSeg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</a:pPr>
            <a:endParaRPr/>
          </a:p>
        </p:txBody>
      </p:sp>
      <p:pic>
        <p:nvPicPr>
          <p:cNvPr id="168" name="Google Shape;168;g359207b35a1_0_63" title="Captura de Tela 2025-03-31 às 15.12.44.png"/>
          <p:cNvPicPr preferRelativeResize="0"/>
          <p:nvPr/>
        </p:nvPicPr>
        <p:blipFill rotWithShape="1">
          <a:blip r:embed="rId3">
            <a:alphaModFix/>
          </a:blip>
          <a:srcRect t="10658"/>
          <a:stretch/>
        </p:blipFill>
        <p:spPr>
          <a:xfrm>
            <a:off x="1886300" y="855525"/>
            <a:ext cx="7257700" cy="40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9207b35a1_0_70"/>
          <p:cNvSpPr txBox="1">
            <a:spLocks noGrp="1"/>
          </p:cNvSpPr>
          <p:nvPr>
            <p:ph type="title"/>
          </p:nvPr>
        </p:nvSpPr>
        <p:spPr>
          <a:xfrm>
            <a:off x="2266461" y="274638"/>
            <a:ext cx="6510300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</a:pPr>
            <a:r>
              <a:rPr lang="pt-BR"/>
              <a:t>Metodologia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</a:pPr>
            <a:endParaRPr/>
          </a:p>
        </p:txBody>
      </p:sp>
      <p:pic>
        <p:nvPicPr>
          <p:cNvPr id="174" name="Google Shape;174;g359207b35a1_0_70" title="Captura de Tela 2025-05-15 às 15.56.4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5212" y="1573886"/>
            <a:ext cx="7092776" cy="199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359207b35a1_0_70"/>
          <p:cNvSpPr txBox="1"/>
          <p:nvPr/>
        </p:nvSpPr>
        <p:spPr>
          <a:xfrm>
            <a:off x="4466050" y="3105325"/>
            <a:ext cx="2111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1EFF"/>
                </a:solidFill>
                <a:latin typeface="Barlow"/>
                <a:ea typeface="Barlow"/>
                <a:cs typeface="Barlow"/>
                <a:sym typeface="Barlow"/>
              </a:rPr>
              <a:t>Uniformização de termos e eliminação de </a:t>
            </a:r>
            <a:r>
              <a:rPr lang="pt-BR" sz="1800" i="1">
                <a:solidFill>
                  <a:srgbClr val="001EFF"/>
                </a:solidFill>
                <a:latin typeface="Barlow"/>
                <a:ea typeface="Barlow"/>
                <a:cs typeface="Barlow"/>
                <a:sym typeface="Barlow"/>
              </a:rPr>
              <a:t>stopwords</a:t>
            </a:r>
            <a:endParaRPr sz="1800" i="1">
              <a:solidFill>
                <a:srgbClr val="001E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9207b35a1_0_77"/>
          <p:cNvSpPr txBox="1">
            <a:spLocks noGrp="1"/>
          </p:cNvSpPr>
          <p:nvPr>
            <p:ph type="title"/>
          </p:nvPr>
        </p:nvSpPr>
        <p:spPr>
          <a:xfrm>
            <a:off x="2266461" y="274638"/>
            <a:ext cx="6510300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</a:pPr>
            <a:r>
              <a:rPr lang="pt-BR"/>
              <a:t>Metodologia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</a:pPr>
            <a:endParaRPr/>
          </a:p>
        </p:txBody>
      </p:sp>
      <p:pic>
        <p:nvPicPr>
          <p:cNvPr id="181" name="Google Shape;181;g359207b35a1_0_77" title="Captura de Tela 2025-05-15 às 15.56.4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5212" y="1573886"/>
            <a:ext cx="7092776" cy="199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359207b35a1_0_77"/>
          <p:cNvSpPr txBox="1"/>
          <p:nvPr/>
        </p:nvSpPr>
        <p:spPr>
          <a:xfrm>
            <a:off x="5565775" y="3146575"/>
            <a:ext cx="23589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1EFF"/>
                </a:solidFill>
                <a:latin typeface="Barlow"/>
                <a:ea typeface="Barlow"/>
                <a:cs typeface="Barlow"/>
                <a:sym typeface="Barlow"/>
              </a:rPr>
              <a:t>Identificação de palavras-chave:</a:t>
            </a:r>
            <a:endParaRPr sz="1800">
              <a:solidFill>
                <a:srgbClr val="001E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1EFF"/>
                </a:solidFill>
                <a:latin typeface="Barlow"/>
                <a:ea typeface="Barlow"/>
                <a:cs typeface="Barlow"/>
                <a:sym typeface="Barlow"/>
              </a:rPr>
              <a:t>nomes de STs e títulos de artigos</a:t>
            </a:r>
            <a:endParaRPr sz="1800">
              <a:solidFill>
                <a:srgbClr val="001E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9207b35a1_0_90"/>
          <p:cNvSpPr txBox="1">
            <a:spLocks noGrp="1"/>
          </p:cNvSpPr>
          <p:nvPr>
            <p:ph type="title"/>
          </p:nvPr>
        </p:nvSpPr>
        <p:spPr>
          <a:xfrm>
            <a:off x="2266461" y="274638"/>
            <a:ext cx="6510300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</a:pPr>
            <a:r>
              <a:rPr lang="pt-BR"/>
              <a:t>Metodologia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</a:pPr>
            <a:endParaRPr/>
          </a:p>
        </p:txBody>
      </p:sp>
      <p:pic>
        <p:nvPicPr>
          <p:cNvPr id="188" name="Google Shape;188;g359207b35a1_0_90" title="Captura de Tela 2025-05-15 às 15.56.4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5212" y="1573886"/>
            <a:ext cx="7092776" cy="199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359207b35a1_0_90"/>
          <p:cNvSpPr txBox="1"/>
          <p:nvPr/>
        </p:nvSpPr>
        <p:spPr>
          <a:xfrm>
            <a:off x="6785100" y="3387700"/>
            <a:ext cx="2358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1EFF"/>
                </a:solidFill>
                <a:latin typeface="Barlow"/>
                <a:ea typeface="Barlow"/>
                <a:cs typeface="Barlow"/>
                <a:sym typeface="Barlow"/>
              </a:rPr>
              <a:t>Identificação de temas relacionados</a:t>
            </a:r>
            <a:endParaRPr sz="1800">
              <a:solidFill>
                <a:srgbClr val="001E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D4C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9207b35a1_0_171"/>
          <p:cNvSpPr txBox="1"/>
          <p:nvPr/>
        </p:nvSpPr>
        <p:spPr>
          <a:xfrm>
            <a:off x="311708" y="154545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pt-BR" sz="5200" b="1">
                <a:solidFill>
                  <a:srgbClr val="011EFF"/>
                </a:solidFill>
                <a:latin typeface="Barlow"/>
                <a:ea typeface="Barlow"/>
                <a:cs typeface="Barlow"/>
                <a:sym typeface="Barlow"/>
              </a:rPr>
              <a:t>Resultados</a:t>
            </a:r>
            <a:endParaRPr sz="5200" b="0" i="0" u="none" strike="noStrike" cap="none">
              <a:solidFill>
                <a:srgbClr val="011E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9207b35a1_0_97"/>
          <p:cNvSpPr txBox="1">
            <a:spLocks noGrp="1"/>
          </p:cNvSpPr>
          <p:nvPr>
            <p:ph type="title"/>
          </p:nvPr>
        </p:nvSpPr>
        <p:spPr>
          <a:xfrm>
            <a:off x="2266461" y="274638"/>
            <a:ext cx="6510300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</a:pPr>
            <a:r>
              <a:rPr lang="pt-BR"/>
              <a:t>Resultados: nuvem de palavras dos nomes das sessões técnicas da top 10 conferências da CESeg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</a:pPr>
            <a:endParaRPr/>
          </a:p>
        </p:txBody>
      </p:sp>
      <p:pic>
        <p:nvPicPr>
          <p:cNvPr id="200" name="Google Shape;200;g359207b35a1_0_97" title="wc202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5198" y="1172500"/>
            <a:ext cx="3430000" cy="3297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359207b35a1_0_97" title="wc202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7600" y="1172495"/>
            <a:ext cx="3430000" cy="329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359207b35a1_0_97"/>
          <p:cNvSpPr txBox="1"/>
          <p:nvPr/>
        </p:nvSpPr>
        <p:spPr>
          <a:xfrm>
            <a:off x="2771950" y="4458925"/>
            <a:ext cx="1936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11EFF"/>
                </a:solidFill>
                <a:latin typeface="Barlow"/>
                <a:ea typeface="Barlow"/>
                <a:cs typeface="Barlow"/>
                <a:sym typeface="Barlow"/>
              </a:rPr>
              <a:t>2020</a:t>
            </a:r>
            <a:endParaRPr sz="2400">
              <a:solidFill>
                <a:srgbClr val="011E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03" name="Google Shape;203;g359207b35a1_0_97"/>
          <p:cNvSpPr txBox="1"/>
          <p:nvPr/>
        </p:nvSpPr>
        <p:spPr>
          <a:xfrm>
            <a:off x="6439850" y="4458925"/>
            <a:ext cx="1936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11EFF"/>
                </a:solidFill>
                <a:latin typeface="Barlow"/>
                <a:ea typeface="Barlow"/>
                <a:cs typeface="Barlow"/>
                <a:sym typeface="Barlow"/>
              </a:rPr>
              <a:t>2024</a:t>
            </a:r>
            <a:endParaRPr sz="2400">
              <a:solidFill>
                <a:srgbClr val="011E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9207b35a1_0_124"/>
          <p:cNvSpPr txBox="1">
            <a:spLocks noGrp="1"/>
          </p:cNvSpPr>
          <p:nvPr>
            <p:ph type="title"/>
          </p:nvPr>
        </p:nvSpPr>
        <p:spPr>
          <a:xfrm>
            <a:off x="2266461" y="274638"/>
            <a:ext cx="6510300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</a:pPr>
            <a:r>
              <a:rPr lang="pt-BR"/>
              <a:t>Resultados: deleção dos 15 termos mais frequentes em 2020 e sua evolução ao longo dos últimos 5 anos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</a:pPr>
            <a:endParaRPr/>
          </a:p>
        </p:txBody>
      </p:sp>
      <p:pic>
        <p:nvPicPr>
          <p:cNvPr id="209" name="Google Shape;209;g359207b35a1_0_124" title="Captura de Tela 2025-05-15 às 17.10.00.png"/>
          <p:cNvPicPr preferRelativeResize="0"/>
          <p:nvPr/>
        </p:nvPicPr>
        <p:blipFill rotWithShape="1">
          <a:blip r:embed="rId3">
            <a:alphaModFix/>
          </a:blip>
          <a:srcRect t="5455"/>
          <a:stretch/>
        </p:blipFill>
        <p:spPr>
          <a:xfrm>
            <a:off x="1999675" y="1016400"/>
            <a:ext cx="7040102" cy="4035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59207b35a1_0_133"/>
          <p:cNvSpPr txBox="1">
            <a:spLocks noGrp="1"/>
          </p:cNvSpPr>
          <p:nvPr>
            <p:ph type="title"/>
          </p:nvPr>
        </p:nvSpPr>
        <p:spPr>
          <a:xfrm>
            <a:off x="2266461" y="274638"/>
            <a:ext cx="6510300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</a:pPr>
            <a:r>
              <a:rPr lang="pt-BR"/>
              <a:t>Resultados: número de sessões técnicas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</a:pPr>
            <a:endParaRPr/>
          </a:p>
        </p:txBody>
      </p:sp>
      <p:pic>
        <p:nvPicPr>
          <p:cNvPr id="215" name="Google Shape;215;g359207b35a1_0_133" title="Captura de Tela 2025-03-31 às 15.45.1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7450" y="721525"/>
            <a:ext cx="5908300" cy="43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</a:pPr>
            <a:r>
              <a:rPr lang="pt-BR"/>
              <a:t>O que é o CT-Cibersegurança?</a:t>
            </a:r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EFF"/>
              </a:buClr>
              <a:buSzPts val="1800"/>
              <a:buNone/>
            </a:pPr>
            <a:r>
              <a:rPr lang="pt-BR"/>
              <a:t>É um comitê técnico de </a:t>
            </a:r>
            <a:r>
              <a:rPr lang="pt-BR">
                <a:latin typeface="Barlow SemiBold"/>
                <a:ea typeface="Barlow SemiBold"/>
                <a:cs typeface="Barlow SemiBold"/>
                <a:sym typeface="Barlow SemiBold"/>
              </a:rPr>
              <a:t>caráter consultivo</a:t>
            </a:r>
            <a:r>
              <a:rPr lang="pt-BR"/>
              <a:t> para a RNP na área de cibersegurança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D4C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9207b35a1_0_175"/>
          <p:cNvSpPr txBox="1"/>
          <p:nvPr/>
        </p:nvSpPr>
        <p:spPr>
          <a:xfrm>
            <a:off x="311708" y="154545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pt-BR" sz="5200" b="1">
                <a:solidFill>
                  <a:srgbClr val="011EFF"/>
                </a:solidFill>
                <a:latin typeface="Barlow"/>
                <a:ea typeface="Barlow"/>
                <a:cs typeface="Barlow"/>
                <a:sym typeface="Barlow"/>
              </a:rPr>
              <a:t>Panoramas Nacional e Internacional</a:t>
            </a:r>
            <a:endParaRPr sz="5200" b="0" i="0" u="none" strike="noStrike" cap="none">
              <a:solidFill>
                <a:srgbClr val="011E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"/>
          <p:cNvSpPr txBox="1">
            <a:spLocks noGrp="1"/>
          </p:cNvSpPr>
          <p:nvPr>
            <p:ph type="title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</a:pPr>
            <a:r>
              <a:rPr lang="pt-BR"/>
              <a:t>Panorama Nacional</a:t>
            </a:r>
            <a:endParaRPr/>
          </a:p>
        </p:txBody>
      </p:sp>
      <p:sp>
        <p:nvSpPr>
          <p:cNvPr id="226" name="Google Shape;226;p5"/>
          <p:cNvSpPr txBox="1">
            <a:spLocks noGrp="1"/>
          </p:cNvSpPr>
          <p:nvPr>
            <p:ph type="body" idx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EFF"/>
              </a:buClr>
              <a:buSzPts val="1800"/>
              <a:buNone/>
            </a:pPr>
            <a:r>
              <a:rPr lang="pt-BR"/>
              <a:t>49 grupos de pesquisa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EFF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EFF"/>
              </a:buClr>
              <a:buSzPts val="1800"/>
              <a:buNone/>
            </a:pPr>
            <a:endParaRPr/>
          </a:p>
        </p:txBody>
      </p:sp>
      <p:sp>
        <p:nvSpPr>
          <p:cNvPr id="227" name="Google Shape;227;p5"/>
          <p:cNvSpPr txBox="1">
            <a:spLocks noGrp="1"/>
          </p:cNvSpPr>
          <p:nvPr>
            <p:ph type="body" idx="2"/>
          </p:nvPr>
        </p:nvSpPr>
        <p:spPr>
          <a:xfrm>
            <a:off x="2266432" y="1808600"/>
            <a:ext cx="2567700" cy="30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/>
              <a:t>Criptografia, Detecção de Intrusão, Ransomware, aplicações de IA em Cibersegurança</a:t>
            </a:r>
            <a:endParaRPr sz="180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/>
              <a:t>Apenas 5 patentes 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28" name="Google Shape;228;p5" title="gruposCNPq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2422" y="327325"/>
            <a:ext cx="4117926" cy="451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9207b35a1_0_144"/>
          <p:cNvSpPr txBox="1">
            <a:spLocks noGrp="1"/>
          </p:cNvSpPr>
          <p:nvPr>
            <p:ph type="title"/>
          </p:nvPr>
        </p:nvSpPr>
        <p:spPr>
          <a:xfrm>
            <a:off x="2266461" y="274638"/>
            <a:ext cx="6510300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</a:pPr>
            <a:r>
              <a:rPr lang="pt-BR"/>
              <a:t>Panorama Internacional</a:t>
            </a:r>
            <a:endParaRPr/>
          </a:p>
        </p:txBody>
      </p:sp>
      <p:sp>
        <p:nvSpPr>
          <p:cNvPr id="234" name="Google Shape;234;g359207b35a1_0_144"/>
          <p:cNvSpPr txBox="1">
            <a:spLocks noGrp="1"/>
          </p:cNvSpPr>
          <p:nvPr>
            <p:ph type="body" idx="1"/>
          </p:nvPr>
        </p:nvSpPr>
        <p:spPr>
          <a:xfrm>
            <a:off x="2266462" y="1168855"/>
            <a:ext cx="65103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EFF"/>
              </a:buClr>
              <a:buSzPts val="1800"/>
              <a:buNone/>
            </a:pPr>
            <a:r>
              <a:rPr lang="pt-BR"/>
              <a:t>Investimentos em Áreas Críticas de Cibersegurança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EFF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EFF"/>
              </a:buClr>
              <a:buSzPts val="1800"/>
              <a:buNone/>
            </a:pPr>
            <a:endParaRPr/>
          </a:p>
        </p:txBody>
      </p:sp>
      <p:sp>
        <p:nvSpPr>
          <p:cNvPr id="235" name="Google Shape;235;g359207b35a1_0_144"/>
          <p:cNvSpPr txBox="1">
            <a:spLocks noGrp="1"/>
          </p:cNvSpPr>
          <p:nvPr>
            <p:ph type="body" idx="2"/>
          </p:nvPr>
        </p:nvSpPr>
        <p:spPr>
          <a:xfrm>
            <a:off x="2266437" y="1808600"/>
            <a:ext cx="6510300" cy="30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AutoNum type="arabicPeriod"/>
            </a:pPr>
            <a:r>
              <a:rPr lang="pt-BR" sz="1800"/>
              <a:t>Inteligência Artificial e Aprendizado de Máquina (IA/ML)</a:t>
            </a:r>
            <a:endParaRPr sz="180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AutoNum type="arabicPeriod"/>
            </a:pPr>
            <a:r>
              <a:rPr lang="pt-BR" sz="1800"/>
              <a:t>Cibersegurança em tecnologias emergentes</a:t>
            </a:r>
            <a:endParaRPr sz="180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AutoNum type="arabicPeriod"/>
            </a:pPr>
            <a:r>
              <a:rPr lang="pt-BR" sz="1800"/>
              <a:t>Abordagens centradas na comunidade e baseadas em dados</a:t>
            </a:r>
            <a:endParaRPr sz="180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AutoNum type="arabicPeriod"/>
            </a:pPr>
            <a:r>
              <a:rPr lang="pt-BR" sz="1800"/>
              <a:t>Impactos sociais da cibersegurança</a:t>
            </a:r>
            <a:endParaRPr sz="180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AutoNum type="arabicPeriod"/>
            </a:pPr>
            <a:r>
              <a:rPr lang="pt-BR" sz="1800"/>
              <a:t>Estruturas políticas e legislativas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9207b35a1_0_157"/>
          <p:cNvSpPr txBox="1">
            <a:spLocks noGrp="1"/>
          </p:cNvSpPr>
          <p:nvPr>
            <p:ph type="title"/>
          </p:nvPr>
        </p:nvSpPr>
        <p:spPr>
          <a:xfrm>
            <a:off x="2266461" y="274638"/>
            <a:ext cx="6510300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</a:pPr>
            <a:r>
              <a:rPr lang="pt-BR"/>
              <a:t>Panorama Internacional</a:t>
            </a:r>
            <a:endParaRPr/>
          </a:p>
        </p:txBody>
      </p:sp>
      <p:sp>
        <p:nvSpPr>
          <p:cNvPr id="241" name="Google Shape;241;g359207b35a1_0_157"/>
          <p:cNvSpPr txBox="1">
            <a:spLocks noGrp="1"/>
          </p:cNvSpPr>
          <p:nvPr>
            <p:ph type="body" idx="1"/>
          </p:nvPr>
        </p:nvSpPr>
        <p:spPr>
          <a:xfrm>
            <a:off x="2266462" y="1168855"/>
            <a:ext cx="65103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EFF"/>
              </a:buClr>
              <a:buSzPts val="1800"/>
              <a:buNone/>
            </a:pPr>
            <a:r>
              <a:rPr lang="pt-BR"/>
              <a:t>Investimentos em Áreas Críticas de Cibersegurança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EFF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EFF"/>
              </a:buClr>
              <a:buSzPts val="1800"/>
              <a:buNone/>
            </a:pPr>
            <a:endParaRPr/>
          </a:p>
        </p:txBody>
      </p:sp>
      <p:sp>
        <p:nvSpPr>
          <p:cNvPr id="242" name="Google Shape;242;g359207b35a1_0_157"/>
          <p:cNvSpPr txBox="1">
            <a:spLocks noGrp="1"/>
          </p:cNvSpPr>
          <p:nvPr>
            <p:ph type="body" idx="2"/>
          </p:nvPr>
        </p:nvSpPr>
        <p:spPr>
          <a:xfrm>
            <a:off x="2266437" y="1808600"/>
            <a:ext cx="6510300" cy="30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●"/>
            </a:pPr>
            <a:r>
              <a:rPr lang="pt-BR" sz="1800"/>
              <a:t>Criptografia pós-quântica</a:t>
            </a:r>
            <a:endParaRPr sz="180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●"/>
            </a:pPr>
            <a:r>
              <a:rPr lang="pt-BR" sz="1800"/>
              <a:t>Cibersegurança em sistemas autônomos</a:t>
            </a:r>
            <a:endParaRPr sz="180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●"/>
            </a:pPr>
            <a:r>
              <a:rPr lang="pt-BR" sz="1800"/>
              <a:t>Segurança integrada para sistemas multidomínio</a:t>
            </a:r>
            <a:endParaRPr sz="180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●"/>
            </a:pPr>
            <a:r>
              <a:rPr lang="pt-BR" sz="1800"/>
              <a:t>IA ética e governança</a:t>
            </a:r>
            <a:endParaRPr sz="180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●"/>
            </a:pPr>
            <a:r>
              <a:rPr lang="pt-BR" sz="1800"/>
              <a:t>Educação em cibersegurança e desenvolvimento da força de trabalho </a:t>
            </a:r>
            <a:endParaRPr sz="180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●"/>
            </a:pPr>
            <a:r>
              <a:rPr lang="pt-BR" sz="1800"/>
              <a:t>Fortalecimento da cibersegurança da cadeia de suprimentos e infraestruturas críticas</a:t>
            </a:r>
            <a:endParaRPr sz="180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Barlow"/>
              <a:buChar char="●"/>
            </a:pPr>
            <a:r>
              <a:rPr lang="pt-BR" sz="1800"/>
              <a:t>Gestão de crises e preparação</a:t>
            </a:r>
            <a:endParaRPr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D4C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591c2b155b_0_67"/>
          <p:cNvSpPr txBox="1"/>
          <p:nvPr/>
        </p:nvSpPr>
        <p:spPr>
          <a:xfrm>
            <a:off x="311708" y="154545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pt-BR" sz="5200" b="1">
                <a:solidFill>
                  <a:srgbClr val="011EFF"/>
                </a:solidFill>
                <a:latin typeface="Barlow"/>
                <a:ea typeface="Barlow"/>
                <a:cs typeface="Barlow"/>
                <a:sym typeface="Barlow"/>
              </a:rPr>
              <a:t>Tendências</a:t>
            </a:r>
            <a:endParaRPr sz="5200" b="0" i="0" u="none" strike="noStrike" cap="none">
              <a:solidFill>
                <a:srgbClr val="011E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9207b35a1_0_151"/>
          <p:cNvSpPr txBox="1">
            <a:spLocks noGrp="1"/>
          </p:cNvSpPr>
          <p:nvPr>
            <p:ph type="title"/>
          </p:nvPr>
        </p:nvSpPr>
        <p:spPr>
          <a:xfrm>
            <a:off x="2266461" y="274638"/>
            <a:ext cx="6510300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</a:pPr>
            <a:r>
              <a:rPr lang="pt-BR"/>
              <a:t>Primeiro Horizonte</a:t>
            </a:r>
            <a:endParaRPr/>
          </a:p>
        </p:txBody>
      </p:sp>
      <p:sp>
        <p:nvSpPr>
          <p:cNvPr id="253" name="Google Shape;253;g359207b35a1_0_151"/>
          <p:cNvSpPr txBox="1">
            <a:spLocks noGrp="1"/>
          </p:cNvSpPr>
          <p:nvPr>
            <p:ph type="body" idx="1"/>
          </p:nvPr>
        </p:nvSpPr>
        <p:spPr>
          <a:xfrm>
            <a:off x="2266462" y="1168855"/>
            <a:ext cx="65103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EFF"/>
              </a:buClr>
              <a:buSzPts val="1800"/>
              <a:buNone/>
            </a:pPr>
            <a:r>
              <a:rPr lang="pt-BR"/>
              <a:t>Próximos 2 anos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EFF"/>
              </a:buClr>
              <a:buSzPts val="1800"/>
              <a:buNone/>
            </a:pPr>
            <a:endParaRPr/>
          </a:p>
        </p:txBody>
      </p:sp>
      <p:sp>
        <p:nvSpPr>
          <p:cNvPr id="254" name="Google Shape;254;g359207b35a1_0_151"/>
          <p:cNvSpPr txBox="1">
            <a:spLocks noGrp="1"/>
          </p:cNvSpPr>
          <p:nvPr>
            <p:ph type="body" idx="2"/>
          </p:nvPr>
        </p:nvSpPr>
        <p:spPr>
          <a:xfrm>
            <a:off x="2266437" y="1808600"/>
            <a:ext cx="6510300" cy="30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pt-BR" sz="1800"/>
              <a:t>Aplicações de grandes modelos de linguagem</a:t>
            </a:r>
            <a:endParaRPr sz="1800"/>
          </a:p>
          <a:p>
            <a:pPr marL="914400" lvl="1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Barlow"/>
              <a:buChar char="○"/>
            </a:pPr>
            <a:r>
              <a:rPr lang="pt-BR" sz="1600">
                <a:latin typeface="Barlow"/>
                <a:ea typeface="Barlow"/>
                <a:cs typeface="Barlow"/>
                <a:sym typeface="Barlow"/>
              </a:rPr>
              <a:t>Auxiliar na tomada de decisões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marL="914400" lvl="1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Barlow"/>
              <a:buChar char="○"/>
            </a:pPr>
            <a:r>
              <a:rPr lang="pt-BR" sz="1600" i="1">
                <a:latin typeface="Barlow"/>
                <a:ea typeface="Barlow"/>
                <a:cs typeface="Barlow"/>
                <a:sym typeface="Barlow"/>
              </a:rPr>
              <a:t>chatbots</a:t>
            </a:r>
            <a:r>
              <a:rPr lang="pt-BR" sz="1600">
                <a:latin typeface="Barlow"/>
                <a:ea typeface="Barlow"/>
                <a:cs typeface="Barlow"/>
                <a:sym typeface="Barlow"/>
              </a:rPr>
              <a:t> para educação e conscientização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marL="914400" lvl="1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Barlow"/>
              <a:buChar char="○"/>
            </a:pPr>
            <a:r>
              <a:rPr lang="pt-BR" sz="1600">
                <a:latin typeface="Barlow"/>
                <a:ea typeface="Barlow"/>
                <a:cs typeface="Barlow"/>
                <a:sym typeface="Barlow"/>
              </a:rPr>
              <a:t>Criação de relatórios de análise/inteligência automatizados que expliquem </a:t>
            </a:r>
            <a:r>
              <a:rPr lang="pt-BR" sz="1600" i="1">
                <a:latin typeface="Barlow"/>
                <a:ea typeface="Barlow"/>
                <a:cs typeface="Barlow"/>
                <a:sym typeface="Barlow"/>
              </a:rPr>
              <a:t>logs</a:t>
            </a:r>
            <a:r>
              <a:rPr lang="pt-BR" sz="1600">
                <a:latin typeface="Barlow"/>
                <a:ea typeface="Barlow"/>
                <a:cs typeface="Barlow"/>
                <a:sym typeface="Barlow"/>
              </a:rPr>
              <a:t>, tráfego de rede e IoCs (</a:t>
            </a:r>
            <a:r>
              <a:rPr lang="pt-BR" sz="1600" i="1">
                <a:latin typeface="Barlow"/>
                <a:ea typeface="Barlow"/>
                <a:cs typeface="Barlow"/>
                <a:sym typeface="Barlow"/>
              </a:rPr>
              <a:t>Indicators of Compromise</a:t>
            </a:r>
            <a:r>
              <a:rPr lang="pt-BR" sz="1600">
                <a:latin typeface="Barlow"/>
                <a:ea typeface="Barlow"/>
                <a:cs typeface="Barlow"/>
                <a:sym typeface="Barlow"/>
              </a:rPr>
              <a:t>) relacionados à análise de ameaças. Atualmente, tem-se feito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marL="914400" lvl="1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Barlow"/>
              <a:buChar char="○"/>
            </a:pPr>
            <a:r>
              <a:rPr lang="pt-BR" sz="1600">
                <a:latin typeface="Barlow"/>
                <a:ea typeface="Barlow"/>
                <a:cs typeface="Barlow"/>
                <a:sym typeface="Barlow"/>
              </a:rPr>
              <a:t>Uso de modelos pré-treinados para verificação de código-fonte, código-fonte criptográfico em busca de vulnerabilidades ou suporte à criptanálise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59207b35a1_0_179"/>
          <p:cNvSpPr txBox="1">
            <a:spLocks noGrp="1"/>
          </p:cNvSpPr>
          <p:nvPr>
            <p:ph type="title"/>
          </p:nvPr>
        </p:nvSpPr>
        <p:spPr>
          <a:xfrm>
            <a:off x="2266461" y="274638"/>
            <a:ext cx="6510300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</a:pPr>
            <a:r>
              <a:rPr lang="pt-BR"/>
              <a:t>Primeiro Horizonte</a:t>
            </a:r>
            <a:endParaRPr/>
          </a:p>
        </p:txBody>
      </p:sp>
      <p:sp>
        <p:nvSpPr>
          <p:cNvPr id="260" name="Google Shape;260;g359207b35a1_0_179"/>
          <p:cNvSpPr txBox="1">
            <a:spLocks noGrp="1"/>
          </p:cNvSpPr>
          <p:nvPr>
            <p:ph type="body" idx="1"/>
          </p:nvPr>
        </p:nvSpPr>
        <p:spPr>
          <a:xfrm>
            <a:off x="2266462" y="1168855"/>
            <a:ext cx="65103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EFF"/>
              </a:buClr>
              <a:buSzPts val="1800"/>
              <a:buNone/>
            </a:pPr>
            <a:r>
              <a:rPr lang="pt-BR"/>
              <a:t>Próximos 2 anos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EFF"/>
              </a:buClr>
              <a:buSzPts val="1800"/>
              <a:buNone/>
            </a:pPr>
            <a:endParaRPr/>
          </a:p>
        </p:txBody>
      </p:sp>
      <p:sp>
        <p:nvSpPr>
          <p:cNvPr id="261" name="Google Shape;261;g359207b35a1_0_179"/>
          <p:cNvSpPr txBox="1">
            <a:spLocks noGrp="1"/>
          </p:cNvSpPr>
          <p:nvPr>
            <p:ph type="body" idx="2"/>
          </p:nvPr>
        </p:nvSpPr>
        <p:spPr>
          <a:xfrm>
            <a:off x="2266437" y="1808600"/>
            <a:ext cx="6510300" cy="30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pt-BR" sz="1800"/>
              <a:t>Educação em cibersegurança</a:t>
            </a:r>
            <a:endParaRPr sz="180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pt-BR" sz="1800"/>
              <a:t>SIEM (</a:t>
            </a:r>
            <a:r>
              <a:rPr lang="pt-BR" sz="1800" i="1"/>
              <a:t>Security Information and Event Management</a:t>
            </a:r>
            <a:r>
              <a:rPr lang="pt-BR" sz="1800"/>
              <a:t>) e EDR (</a:t>
            </a:r>
            <a:r>
              <a:rPr lang="pt-BR" sz="1800" i="1"/>
              <a:t>Endpoint Detection and Response</a:t>
            </a:r>
            <a:r>
              <a:rPr lang="pt-BR" sz="1800"/>
              <a:t>) como serviço</a:t>
            </a:r>
            <a:endParaRPr sz="1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9207b35a1_0_185"/>
          <p:cNvSpPr txBox="1">
            <a:spLocks noGrp="1"/>
          </p:cNvSpPr>
          <p:nvPr>
            <p:ph type="title"/>
          </p:nvPr>
        </p:nvSpPr>
        <p:spPr>
          <a:xfrm>
            <a:off x="2266461" y="274638"/>
            <a:ext cx="6510300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</a:pPr>
            <a:r>
              <a:rPr lang="pt-BR"/>
              <a:t>Segundo Horizonte</a:t>
            </a:r>
            <a:endParaRPr/>
          </a:p>
        </p:txBody>
      </p:sp>
      <p:sp>
        <p:nvSpPr>
          <p:cNvPr id="267" name="Google Shape;267;g359207b35a1_0_185"/>
          <p:cNvSpPr txBox="1">
            <a:spLocks noGrp="1"/>
          </p:cNvSpPr>
          <p:nvPr>
            <p:ph type="body" idx="1"/>
          </p:nvPr>
        </p:nvSpPr>
        <p:spPr>
          <a:xfrm>
            <a:off x="2266462" y="1168855"/>
            <a:ext cx="65103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EFF"/>
              </a:buClr>
              <a:buSzPts val="1800"/>
              <a:buNone/>
            </a:pPr>
            <a:r>
              <a:rPr lang="pt-BR"/>
              <a:t>Entre 2 e 5 anos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EFF"/>
              </a:buClr>
              <a:buSzPts val="1800"/>
              <a:buNone/>
            </a:pPr>
            <a:endParaRPr/>
          </a:p>
        </p:txBody>
      </p:sp>
      <p:sp>
        <p:nvSpPr>
          <p:cNvPr id="268" name="Google Shape;268;g359207b35a1_0_185"/>
          <p:cNvSpPr txBox="1">
            <a:spLocks noGrp="1"/>
          </p:cNvSpPr>
          <p:nvPr>
            <p:ph type="body" idx="2"/>
          </p:nvPr>
        </p:nvSpPr>
        <p:spPr>
          <a:xfrm>
            <a:off x="2266437" y="1808600"/>
            <a:ext cx="6510300" cy="30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pt-BR" sz="1800"/>
              <a:t>Arquiteturas de confiança zero (</a:t>
            </a:r>
            <a:r>
              <a:rPr lang="pt-BR" sz="1800" i="1"/>
              <a:t>Zero Trust</a:t>
            </a:r>
            <a:r>
              <a:rPr lang="pt-BR" sz="1800"/>
              <a:t>) </a:t>
            </a:r>
            <a:endParaRPr sz="180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pt-BR" sz="1800"/>
              <a:t>Inteligência Artificial generativa</a:t>
            </a:r>
            <a:endParaRPr sz="1800"/>
          </a:p>
          <a:p>
            <a:pPr marL="914400" lvl="1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Barlow"/>
              <a:buChar char="○"/>
            </a:pPr>
            <a:r>
              <a:rPr lang="pt-BR" sz="1600">
                <a:latin typeface="Barlow"/>
                <a:ea typeface="Barlow"/>
                <a:cs typeface="Barlow"/>
                <a:sym typeface="Barlow"/>
              </a:rPr>
              <a:t>Geração de políticas e automação avançada de soluções de cibersegurança 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marL="914400" lvl="1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Barlow"/>
              <a:buChar char="○"/>
            </a:pPr>
            <a:r>
              <a:rPr lang="pt-BR" sz="1600">
                <a:latin typeface="Barlow"/>
                <a:ea typeface="Barlow"/>
                <a:cs typeface="Barlow"/>
                <a:sym typeface="Barlow"/>
              </a:rPr>
              <a:t>Gerar IoCs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marL="914400" lvl="1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Barlow"/>
              <a:buChar char="○"/>
            </a:pPr>
            <a:r>
              <a:rPr lang="pt-BR" sz="1600">
                <a:latin typeface="Barlow"/>
                <a:ea typeface="Barlow"/>
                <a:cs typeface="Barlow"/>
                <a:sym typeface="Barlow"/>
              </a:rPr>
              <a:t>Automatizar análises de forense digital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Barlow"/>
              <a:buChar char="●"/>
            </a:pPr>
            <a:r>
              <a:rPr lang="pt-BR" sz="1800"/>
              <a:t>Evoluções de SIEM/EDR para integração e resposta proativa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9207b35a1_0_191"/>
          <p:cNvSpPr txBox="1">
            <a:spLocks noGrp="1"/>
          </p:cNvSpPr>
          <p:nvPr>
            <p:ph type="title"/>
          </p:nvPr>
        </p:nvSpPr>
        <p:spPr>
          <a:xfrm>
            <a:off x="2266461" y="274638"/>
            <a:ext cx="6510300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</a:pPr>
            <a:r>
              <a:rPr lang="pt-BR"/>
              <a:t>Terceiro Horizonte</a:t>
            </a:r>
            <a:endParaRPr/>
          </a:p>
        </p:txBody>
      </p:sp>
      <p:sp>
        <p:nvSpPr>
          <p:cNvPr id="274" name="Google Shape;274;g359207b35a1_0_191"/>
          <p:cNvSpPr txBox="1">
            <a:spLocks noGrp="1"/>
          </p:cNvSpPr>
          <p:nvPr>
            <p:ph type="body" idx="1"/>
          </p:nvPr>
        </p:nvSpPr>
        <p:spPr>
          <a:xfrm>
            <a:off x="2266462" y="1168855"/>
            <a:ext cx="65103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EFF"/>
              </a:buClr>
              <a:buSzPts val="1800"/>
              <a:buNone/>
            </a:pPr>
            <a:r>
              <a:rPr lang="pt-BR"/>
              <a:t>Entre 5 e 10 anos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EFF"/>
              </a:buClr>
              <a:buSzPts val="1800"/>
              <a:buNone/>
            </a:pPr>
            <a:endParaRPr/>
          </a:p>
        </p:txBody>
      </p:sp>
      <p:sp>
        <p:nvSpPr>
          <p:cNvPr id="275" name="Google Shape;275;g359207b35a1_0_191"/>
          <p:cNvSpPr txBox="1">
            <a:spLocks noGrp="1"/>
          </p:cNvSpPr>
          <p:nvPr>
            <p:ph type="body" idx="2"/>
          </p:nvPr>
        </p:nvSpPr>
        <p:spPr>
          <a:xfrm>
            <a:off x="2266437" y="1808600"/>
            <a:ext cx="6510300" cy="30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pt-BR" sz="1800"/>
              <a:t>Criptografia pós-quântica</a:t>
            </a:r>
            <a:endParaRPr sz="180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pt-BR" sz="1800"/>
              <a:t>Arquitetura de cibersegurança em malha (</a:t>
            </a:r>
            <a:r>
              <a:rPr lang="pt-BR" sz="1800" i="1"/>
              <a:t>Cybersecurity Mesh Architecture</a:t>
            </a:r>
            <a:r>
              <a:rPr lang="pt-BR" sz="1800"/>
              <a:t>  - CSMA)</a:t>
            </a:r>
            <a:endParaRPr sz="180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Avaliação Automatizada de Controle de Segurança (</a:t>
            </a:r>
            <a:r>
              <a:rPr lang="pt-BR" sz="1800" i="1"/>
              <a:t>Automated Security Control Assessment</a:t>
            </a:r>
            <a:r>
              <a:rPr lang="pt-BR" sz="1800"/>
              <a:t> - ASCA)</a:t>
            </a:r>
            <a:endParaRPr sz="180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pt-BR" sz="1800"/>
              <a:t>Detecção prévia de ameaças em </a:t>
            </a:r>
            <a:r>
              <a:rPr lang="pt-BR" sz="1800" i="1"/>
              <a:t>hardware</a:t>
            </a:r>
            <a:endParaRPr sz="1800" i="1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pt-BR" sz="1800"/>
              <a:t>Assistentes de IA para cibersegurança</a:t>
            </a:r>
            <a:endParaRPr sz="180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SOCs quase que totalmente gerenciados por IAs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EFF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9207b35a1_0_209"/>
          <p:cNvSpPr txBox="1"/>
          <p:nvPr/>
        </p:nvSpPr>
        <p:spPr>
          <a:xfrm>
            <a:off x="311708" y="154545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pt-BR" sz="3200" b="1">
                <a:solidFill>
                  <a:srgbClr val="FF6D4C"/>
                </a:solidFill>
                <a:latin typeface="Barlow"/>
                <a:ea typeface="Barlow"/>
                <a:cs typeface="Barlow"/>
                <a:sym typeface="Barlow"/>
              </a:rPr>
              <a:t>https://plataforma.rnp.br/ct-ciberseguranca</a:t>
            </a:r>
            <a:endParaRPr sz="3200" b="0" i="0" u="none" strike="noStrike" cap="none">
              <a:solidFill>
                <a:srgbClr val="FF6D4C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9207b35a1_0_5"/>
          <p:cNvSpPr txBox="1">
            <a:spLocks noGrp="1"/>
          </p:cNvSpPr>
          <p:nvPr>
            <p:ph type="title"/>
          </p:nvPr>
        </p:nvSpPr>
        <p:spPr>
          <a:xfrm>
            <a:off x="2266461" y="274638"/>
            <a:ext cx="6510300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</a:pPr>
            <a:r>
              <a:rPr lang="pt-BR"/>
              <a:t>Quais os objetivos do CT-Cibersegurança?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</a:pPr>
            <a:endParaRPr/>
          </a:p>
        </p:txBody>
      </p:sp>
      <p:sp>
        <p:nvSpPr>
          <p:cNvPr id="110" name="Google Shape;110;g359207b35a1_0_5"/>
          <p:cNvSpPr txBox="1">
            <a:spLocks noGrp="1"/>
          </p:cNvSpPr>
          <p:nvPr>
            <p:ph type="body" idx="1"/>
          </p:nvPr>
        </p:nvSpPr>
        <p:spPr>
          <a:xfrm>
            <a:off x="2266462" y="1168855"/>
            <a:ext cx="65103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EFF"/>
              </a:buClr>
              <a:buSzPts val="1800"/>
              <a:buNone/>
            </a:pPr>
            <a:r>
              <a:rPr lang="pt-BR"/>
              <a:t>Gerais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EFF"/>
              </a:buClr>
              <a:buSzPts val="1800"/>
              <a:buNone/>
            </a:pPr>
            <a:endParaRPr/>
          </a:p>
        </p:txBody>
      </p:sp>
      <p:sp>
        <p:nvSpPr>
          <p:cNvPr id="111" name="Google Shape;111;g359207b35a1_0_5"/>
          <p:cNvSpPr txBox="1">
            <a:spLocks noGrp="1"/>
          </p:cNvSpPr>
          <p:nvPr>
            <p:ph type="body" idx="2"/>
          </p:nvPr>
        </p:nvSpPr>
        <p:spPr>
          <a:xfrm>
            <a:off x="2266437" y="1808600"/>
            <a:ext cx="6510300" cy="30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/>
              <a:t>Acompanhar a evolução</a:t>
            </a:r>
            <a:endParaRPr sz="180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/>
              <a:t>Prospectar soluções tecnológicas</a:t>
            </a:r>
            <a:endParaRPr sz="180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/>
              <a:t>Apresentar recomendações técnicas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6"/>
          <p:cNvSpPr txBox="1">
            <a:spLocks noGrp="1"/>
          </p:cNvSpPr>
          <p:nvPr>
            <p:ph type="title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</a:pPr>
            <a:r>
              <a:rPr lang="pt-BR"/>
              <a:t>Equipe</a:t>
            </a:r>
            <a:endParaRPr/>
          </a:p>
        </p:txBody>
      </p:sp>
      <p:pic>
        <p:nvPicPr>
          <p:cNvPr id="286" name="Google Shape;28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5251" y="649675"/>
            <a:ext cx="6543287" cy="436094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6"/>
          <p:cNvSpPr txBox="1"/>
          <p:nvPr/>
        </p:nvSpPr>
        <p:spPr>
          <a:xfrm>
            <a:off x="2114050" y="3000875"/>
            <a:ext cx="2487300" cy="9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Igor Moraes</a:t>
            </a:r>
            <a:endParaRPr sz="180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UFF</a:t>
            </a:r>
            <a:endParaRPr sz="180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800">
                <a:solidFill>
                  <a:srgbClr val="001EFF"/>
                </a:solidFill>
                <a:latin typeface="Barlow"/>
                <a:ea typeface="Barlow"/>
                <a:cs typeface="Barlow"/>
                <a:sym typeface="Barlow"/>
              </a:rPr>
              <a:t>Coordenador Geral</a:t>
            </a:r>
            <a:endParaRPr sz="1800">
              <a:solidFill>
                <a:srgbClr val="001E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88" name="Google Shape;288;p6"/>
          <p:cNvSpPr txBox="1"/>
          <p:nvPr/>
        </p:nvSpPr>
        <p:spPr>
          <a:xfrm>
            <a:off x="4136625" y="2848475"/>
            <a:ext cx="2598000" cy="7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Ian Bastos</a:t>
            </a:r>
            <a:endParaRPr sz="180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UERJ</a:t>
            </a:r>
            <a:endParaRPr sz="180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1EFF"/>
                </a:solidFill>
                <a:latin typeface="Barlow"/>
                <a:ea typeface="Barlow"/>
                <a:cs typeface="Barlow"/>
                <a:sym typeface="Barlow"/>
              </a:rPr>
              <a:t>Coordenador</a:t>
            </a:r>
            <a:endParaRPr sz="1800">
              <a:solidFill>
                <a:srgbClr val="001E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800">
                <a:solidFill>
                  <a:srgbClr val="001EFF"/>
                </a:solidFill>
                <a:latin typeface="Barlow"/>
                <a:ea typeface="Barlow"/>
                <a:cs typeface="Barlow"/>
                <a:sym typeface="Barlow"/>
              </a:rPr>
              <a:t>Adjunto</a:t>
            </a:r>
            <a:endParaRPr sz="1800">
              <a:solidFill>
                <a:srgbClr val="001E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89" name="Google Shape;289;p6"/>
          <p:cNvSpPr txBox="1"/>
          <p:nvPr/>
        </p:nvSpPr>
        <p:spPr>
          <a:xfrm>
            <a:off x="6269100" y="2840600"/>
            <a:ext cx="2598000" cy="7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Reinaldo Gomes</a:t>
            </a:r>
            <a:endParaRPr sz="180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RNP</a:t>
            </a:r>
            <a:endParaRPr sz="180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800">
                <a:solidFill>
                  <a:srgbClr val="001EFF"/>
                </a:solidFill>
                <a:latin typeface="Barlow"/>
                <a:ea typeface="Barlow"/>
                <a:cs typeface="Barlow"/>
                <a:sym typeface="Barlow"/>
              </a:rPr>
              <a:t>Coordenador na RNP</a:t>
            </a:r>
            <a:endParaRPr sz="1800">
              <a:solidFill>
                <a:srgbClr val="001E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9207b35a1_0_40"/>
          <p:cNvSpPr txBox="1">
            <a:spLocks noGrp="1"/>
          </p:cNvSpPr>
          <p:nvPr>
            <p:ph type="title"/>
          </p:nvPr>
        </p:nvSpPr>
        <p:spPr>
          <a:xfrm>
            <a:off x="2266461" y="274638"/>
            <a:ext cx="6510300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</a:pPr>
            <a:r>
              <a:rPr lang="pt-BR"/>
              <a:t>Equipe</a:t>
            </a:r>
            <a:endParaRPr/>
          </a:p>
        </p:txBody>
      </p:sp>
      <p:pic>
        <p:nvPicPr>
          <p:cNvPr id="295" name="Google Shape;295;g359207b35a1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5251" y="649675"/>
            <a:ext cx="6543287" cy="436094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g359207b35a1_0_40"/>
          <p:cNvSpPr txBox="1"/>
          <p:nvPr/>
        </p:nvSpPr>
        <p:spPr>
          <a:xfrm>
            <a:off x="2114050" y="3000875"/>
            <a:ext cx="2487300" cy="9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Igor Moraes</a:t>
            </a:r>
            <a:endParaRPr sz="180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UFF</a:t>
            </a:r>
            <a:endParaRPr sz="180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800">
                <a:solidFill>
                  <a:srgbClr val="001EFF"/>
                </a:solidFill>
                <a:latin typeface="Barlow"/>
                <a:ea typeface="Barlow"/>
                <a:cs typeface="Barlow"/>
                <a:sym typeface="Barlow"/>
              </a:rPr>
              <a:t>Coordenador Geral</a:t>
            </a:r>
            <a:endParaRPr sz="1800">
              <a:solidFill>
                <a:srgbClr val="001E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97" name="Google Shape;297;g359207b35a1_0_40"/>
          <p:cNvSpPr txBox="1"/>
          <p:nvPr/>
        </p:nvSpPr>
        <p:spPr>
          <a:xfrm>
            <a:off x="4136625" y="2848475"/>
            <a:ext cx="2598000" cy="7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Ian Bastos</a:t>
            </a:r>
            <a:endParaRPr sz="180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UERJ</a:t>
            </a:r>
            <a:endParaRPr sz="180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1EFF"/>
                </a:solidFill>
                <a:latin typeface="Barlow"/>
                <a:ea typeface="Barlow"/>
                <a:cs typeface="Barlow"/>
                <a:sym typeface="Barlow"/>
              </a:rPr>
              <a:t>Coordenador</a:t>
            </a:r>
            <a:endParaRPr sz="1800">
              <a:solidFill>
                <a:srgbClr val="001E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800">
                <a:solidFill>
                  <a:srgbClr val="001EFF"/>
                </a:solidFill>
                <a:latin typeface="Barlow"/>
                <a:ea typeface="Barlow"/>
                <a:cs typeface="Barlow"/>
                <a:sym typeface="Barlow"/>
              </a:rPr>
              <a:t>Adjunto</a:t>
            </a:r>
            <a:endParaRPr sz="1800">
              <a:solidFill>
                <a:srgbClr val="001E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98" name="Google Shape;298;g359207b35a1_0_40"/>
          <p:cNvSpPr txBox="1"/>
          <p:nvPr/>
        </p:nvSpPr>
        <p:spPr>
          <a:xfrm>
            <a:off x="6269100" y="2840600"/>
            <a:ext cx="2598000" cy="7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Reinaldo Gomes</a:t>
            </a:r>
            <a:endParaRPr sz="180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RNP</a:t>
            </a:r>
            <a:endParaRPr sz="180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800">
                <a:solidFill>
                  <a:srgbClr val="001EFF"/>
                </a:solidFill>
                <a:latin typeface="Barlow"/>
                <a:ea typeface="Barlow"/>
                <a:cs typeface="Barlow"/>
                <a:sym typeface="Barlow"/>
              </a:rPr>
              <a:t>Coordenador na RNP</a:t>
            </a:r>
            <a:endParaRPr sz="1800">
              <a:solidFill>
                <a:srgbClr val="001E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99" name="Google Shape;299;g359207b35a1_0_40" title="WhatsApp Image 2025-04-08 at 00.03.49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05650" y="-363575"/>
            <a:ext cx="9549649" cy="563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D4C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591c2b155b_0_67"/>
          <p:cNvSpPr txBox="1"/>
          <p:nvPr/>
        </p:nvSpPr>
        <p:spPr>
          <a:xfrm>
            <a:off x="311708" y="154545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pt-BR" sz="5200" b="1" dirty="0">
                <a:solidFill>
                  <a:srgbClr val="011EFF"/>
                </a:solidFill>
                <a:latin typeface="Barlow"/>
                <a:ea typeface="Barlow"/>
                <a:cs typeface="Barlow"/>
                <a:sym typeface="Barlow"/>
              </a:rPr>
              <a:t>Novidades de 2025</a:t>
            </a:r>
            <a:endParaRPr sz="5200" b="0" i="0" u="none" strike="noStrike" cap="none" dirty="0">
              <a:solidFill>
                <a:srgbClr val="011E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3702180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97076659a_0_0"/>
          <p:cNvSpPr txBox="1">
            <a:spLocks noGrp="1"/>
          </p:cNvSpPr>
          <p:nvPr>
            <p:ph type="title"/>
          </p:nvPr>
        </p:nvSpPr>
        <p:spPr>
          <a:xfrm>
            <a:off x="2266461" y="274638"/>
            <a:ext cx="6510300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dirty="0"/>
              <a:t>Ação em conjunto com a Gerência de P&amp;D em Cibersegurança</a:t>
            </a:r>
            <a:endParaRPr dirty="0"/>
          </a:p>
        </p:txBody>
      </p:sp>
      <p:sp>
        <p:nvSpPr>
          <p:cNvPr id="305" name="Google Shape;305;g3597076659a_0_0"/>
          <p:cNvSpPr txBox="1">
            <a:spLocks noGrp="1"/>
          </p:cNvSpPr>
          <p:nvPr>
            <p:ph type="body" idx="1"/>
          </p:nvPr>
        </p:nvSpPr>
        <p:spPr>
          <a:xfrm>
            <a:off x="2266462" y="1168855"/>
            <a:ext cx="65103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EFF"/>
              </a:buClr>
              <a:buSzPts val="1800"/>
              <a:buNone/>
            </a:pPr>
            <a:r>
              <a:rPr lang="pt-BR"/>
              <a:t>Mapa de Cibersegurança - https://cybersecmap.rnp.br/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EFF"/>
              </a:buClr>
              <a:buSzPts val="1800"/>
              <a:buNone/>
            </a:pPr>
            <a:endParaRPr/>
          </a:p>
        </p:txBody>
      </p:sp>
      <p:pic>
        <p:nvPicPr>
          <p:cNvPr id="306" name="Google Shape;306;g3597076659a_0_0" descr="Mapa&#10;&#10;O conteúdo gerado por IA pode estar incorreto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0650" y="1499600"/>
            <a:ext cx="4866525" cy="36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3597076659a_0_0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sp>
        <p:nvSpPr>
          <p:cNvPr id="308" name="Google Shape;308;g3597076659a_0_0"/>
          <p:cNvSpPr txBox="1">
            <a:spLocks noGrp="1"/>
          </p:cNvSpPr>
          <p:nvPr>
            <p:ph type="body" idx="2"/>
          </p:nvPr>
        </p:nvSpPr>
        <p:spPr>
          <a:xfrm>
            <a:off x="6839899" y="1503800"/>
            <a:ext cx="2176800" cy="30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pt-BR" sz="1500"/>
              <a:t>Pesquisadores</a:t>
            </a:r>
            <a:endParaRPr sz="15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"/>
          </a:p>
          <a:p>
            <a:pPr marL="28575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pt-BR" sz="1500"/>
              <a:t>Tópicos de interesse</a:t>
            </a:r>
            <a:endParaRPr sz="15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"/>
          </a:p>
          <a:p>
            <a:pPr marL="28575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pt-BR" sz="1500"/>
              <a:t>Grupos de Pesquisa</a:t>
            </a:r>
            <a:endParaRPr sz="15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"/>
          </a:p>
          <a:p>
            <a:pPr marL="28575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pt-BR" sz="1500"/>
              <a:t>Centros de Pesquisa</a:t>
            </a:r>
            <a:endParaRPr sz="15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"/>
          </a:p>
          <a:p>
            <a:pPr marL="28575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pt-BR" sz="1500"/>
              <a:t>Programas de Pós-Graduação</a:t>
            </a:r>
            <a:endParaRPr sz="15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"/>
          </a:p>
          <a:p>
            <a:pPr marL="28575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pt-BR" sz="1500"/>
              <a:t>Teses e dissertações</a:t>
            </a:r>
            <a:endParaRPr sz="15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97076659a_0_19"/>
          <p:cNvSpPr txBox="1">
            <a:spLocks noGrp="1"/>
          </p:cNvSpPr>
          <p:nvPr>
            <p:ph type="title"/>
          </p:nvPr>
        </p:nvSpPr>
        <p:spPr>
          <a:xfrm>
            <a:off x="2266461" y="274638"/>
            <a:ext cx="6510300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</a:pPr>
            <a:r>
              <a:rPr lang="pt-BR" dirty="0"/>
              <a:t>Visitem os Projetos de </a:t>
            </a:r>
            <a:r>
              <a:rPr lang="pt-BR" dirty="0" err="1"/>
              <a:t>Cibersegurança</a:t>
            </a: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2C00A5-316A-4525-BE86-5F01273EB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461" y="990049"/>
            <a:ext cx="6353753" cy="410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5097541D-3352-427E-9D86-5137FC787298}"/>
              </a:ext>
            </a:extLst>
          </p:cNvPr>
          <p:cNvSpPr/>
          <p:nvPr/>
        </p:nvSpPr>
        <p:spPr>
          <a:xfrm>
            <a:off x="4465122" y="1086592"/>
            <a:ext cx="1656608" cy="45126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4EE62BB-9F3D-4FA1-8A98-03CA08F743B5}"/>
              </a:ext>
            </a:extLst>
          </p:cNvPr>
          <p:cNvSpPr txBox="1"/>
          <p:nvPr/>
        </p:nvSpPr>
        <p:spPr>
          <a:xfrm>
            <a:off x="4108486" y="778996"/>
            <a:ext cx="1184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/>
              <a:t>Hackers do Bem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C4AA261-8935-4AB9-AE41-C79C276BE186}"/>
              </a:ext>
            </a:extLst>
          </p:cNvPr>
          <p:cNvSpPr txBox="1"/>
          <p:nvPr/>
        </p:nvSpPr>
        <p:spPr>
          <a:xfrm>
            <a:off x="5248210" y="778996"/>
            <a:ext cx="24497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/>
              <a:t>ILIADA   Observatório de </a:t>
            </a:r>
            <a:r>
              <a:rPr lang="pt-BR" sz="1000" b="1" dirty="0" err="1"/>
              <a:t>Blockchain</a:t>
            </a:r>
            <a:endParaRPr lang="pt-BR" sz="1000" b="1" dirty="0"/>
          </a:p>
        </p:txBody>
      </p:sp>
    </p:spTree>
    <p:extLst>
      <p:ext uri="{BB962C8B-B14F-4D97-AF65-F5344CB8AC3E}">
        <p14:creationId xmlns:p14="http://schemas.microsoft.com/office/powerpoint/2010/main" val="30043104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7"/>
          <p:cNvSpPr txBox="1">
            <a:spLocks noGrp="1"/>
          </p:cNvSpPr>
          <p:nvPr>
            <p:ph type="ctrTitle"/>
          </p:nvPr>
        </p:nvSpPr>
        <p:spPr>
          <a:xfrm>
            <a:off x="5872656" y="2008064"/>
            <a:ext cx="3013365" cy="33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arlow"/>
              <a:buNone/>
            </a:pPr>
            <a:r>
              <a:rPr lang="pt-BR"/>
              <a:t>INSCREVA-SE !</a:t>
            </a:r>
            <a:endParaRPr/>
          </a:p>
        </p:txBody>
      </p:sp>
      <p:sp>
        <p:nvSpPr>
          <p:cNvPr id="334" name="Google Shape;334;p7"/>
          <p:cNvSpPr txBox="1">
            <a:spLocks noGrp="1"/>
          </p:cNvSpPr>
          <p:nvPr>
            <p:ph type="subTitle" idx="1"/>
          </p:nvPr>
        </p:nvSpPr>
        <p:spPr>
          <a:xfrm>
            <a:off x="5872655" y="2579565"/>
            <a:ext cx="3013364" cy="33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pt-BR" i="0" dirty="0"/>
              <a:t>igor@ic.uff.br</a:t>
            </a:r>
            <a:endParaRPr i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9207b35a1_0_11"/>
          <p:cNvSpPr txBox="1">
            <a:spLocks noGrp="1"/>
          </p:cNvSpPr>
          <p:nvPr>
            <p:ph type="title"/>
          </p:nvPr>
        </p:nvSpPr>
        <p:spPr>
          <a:xfrm>
            <a:off x="2266461" y="274638"/>
            <a:ext cx="6510300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</a:pPr>
            <a:r>
              <a:rPr lang="pt-BR"/>
              <a:t>Quais os objetivos do CT-Cibersegurança?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</a:pPr>
            <a:endParaRPr/>
          </a:p>
        </p:txBody>
      </p:sp>
      <p:sp>
        <p:nvSpPr>
          <p:cNvPr id="117" name="Google Shape;117;g359207b35a1_0_11"/>
          <p:cNvSpPr txBox="1">
            <a:spLocks noGrp="1"/>
          </p:cNvSpPr>
          <p:nvPr>
            <p:ph type="body" idx="1"/>
          </p:nvPr>
        </p:nvSpPr>
        <p:spPr>
          <a:xfrm>
            <a:off x="2266462" y="1168855"/>
            <a:ext cx="65103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EFF"/>
              </a:buClr>
              <a:buSzPts val="1800"/>
              <a:buNone/>
            </a:pPr>
            <a:r>
              <a:rPr lang="pt-BR"/>
              <a:t>Específicos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EFF"/>
              </a:buClr>
              <a:buSzPts val="1800"/>
              <a:buNone/>
            </a:pPr>
            <a:endParaRPr/>
          </a:p>
        </p:txBody>
      </p:sp>
      <p:sp>
        <p:nvSpPr>
          <p:cNvPr id="118" name="Google Shape;118;g359207b35a1_0_11"/>
          <p:cNvSpPr txBox="1">
            <a:spLocks noGrp="1"/>
          </p:cNvSpPr>
          <p:nvPr>
            <p:ph type="body" idx="2"/>
          </p:nvPr>
        </p:nvSpPr>
        <p:spPr>
          <a:xfrm>
            <a:off x="2266437" y="1808600"/>
            <a:ext cx="6510300" cy="30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/>
              <a:t>Estruturar uma </a:t>
            </a:r>
            <a:r>
              <a:rPr lang="pt-BR" sz="1800">
                <a:latin typeface="Barlow SemiBold"/>
                <a:ea typeface="Barlow SemiBold"/>
                <a:cs typeface="Barlow SemiBold"/>
                <a:sym typeface="Barlow SemiBold"/>
              </a:rPr>
              <a:t>rede de cooperação</a:t>
            </a:r>
            <a:r>
              <a:rPr lang="pt-BR" sz="1800"/>
              <a:t> envolvendo academia, </a:t>
            </a:r>
            <a:r>
              <a:rPr lang="pt-BR" sz="1800" i="1"/>
              <a:t>startups,</a:t>
            </a:r>
            <a:r>
              <a:rPr lang="pt-BR" sz="1800"/>
              <a:t> governo e grupos de trabalho da RNP que atuam na área de cibersegurança</a:t>
            </a:r>
            <a:endParaRPr sz="180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/>
              <a:t>Identificar </a:t>
            </a:r>
            <a:r>
              <a:rPr lang="pt-BR" sz="1800">
                <a:latin typeface="Barlow SemiBold"/>
                <a:ea typeface="Barlow SemiBold"/>
                <a:cs typeface="Barlow SemiBold"/>
                <a:sym typeface="Barlow SemiBold"/>
              </a:rPr>
              <a:t>desafios tecnológicos e potenciais projetos</a:t>
            </a:r>
            <a:r>
              <a:rPr lang="pt-BR" sz="1800"/>
              <a:t> de pesquisa e desenvolvimento a serem explorados pelos membros do comitê e pela RNP</a:t>
            </a:r>
            <a:endParaRPr sz="180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/>
              <a:t>Acompanhar ações em cibersegurança em </a:t>
            </a:r>
            <a:r>
              <a:rPr lang="pt-BR" sz="1800">
                <a:latin typeface="Barlow SemiBold"/>
                <a:ea typeface="Barlow SemiBold"/>
                <a:cs typeface="Barlow SemiBold"/>
                <a:sym typeface="Barlow SemiBold"/>
              </a:rPr>
              <a:t>outras redes acadêmicas</a:t>
            </a:r>
            <a:endParaRPr sz="1800"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/>
              <a:t>Propor uma </a:t>
            </a:r>
            <a:r>
              <a:rPr lang="pt-BR" sz="1800">
                <a:solidFill>
                  <a:srgbClr val="011EFF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visão de futuro</a:t>
            </a:r>
            <a:r>
              <a:rPr lang="pt-BR" sz="1800"/>
              <a:t> para a atuação da RNP na área de cibersegurança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D4C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9207b35a1_0_167"/>
          <p:cNvSpPr txBox="1"/>
          <p:nvPr/>
        </p:nvSpPr>
        <p:spPr>
          <a:xfrm>
            <a:off x="311708" y="154545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pt-BR" sz="5200" b="1">
                <a:solidFill>
                  <a:srgbClr val="011EFF"/>
                </a:solidFill>
                <a:latin typeface="Barlow"/>
                <a:ea typeface="Barlow"/>
                <a:cs typeface="Barlow"/>
                <a:sym typeface="Barlow"/>
              </a:rPr>
              <a:t>Relatório de Visão de Futuro</a:t>
            </a:r>
            <a:endParaRPr sz="5200" b="0" i="0" u="none" strike="noStrike" cap="none">
              <a:solidFill>
                <a:srgbClr val="011E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9207b35a1_0_17"/>
          <p:cNvSpPr txBox="1">
            <a:spLocks noGrp="1"/>
          </p:cNvSpPr>
          <p:nvPr>
            <p:ph type="title"/>
          </p:nvPr>
        </p:nvSpPr>
        <p:spPr>
          <a:xfrm>
            <a:off x="2266461" y="274638"/>
            <a:ext cx="6510300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</a:pPr>
            <a:r>
              <a:rPr lang="pt-BR"/>
              <a:t>Relatório de Visão de Futuro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</a:pPr>
            <a:endParaRPr/>
          </a:p>
        </p:txBody>
      </p:sp>
      <p:sp>
        <p:nvSpPr>
          <p:cNvPr id="129" name="Google Shape;129;g359207b35a1_0_17"/>
          <p:cNvSpPr txBox="1">
            <a:spLocks noGrp="1"/>
          </p:cNvSpPr>
          <p:nvPr>
            <p:ph type="body" idx="1"/>
          </p:nvPr>
        </p:nvSpPr>
        <p:spPr>
          <a:xfrm>
            <a:off x="2266462" y="1168855"/>
            <a:ext cx="65103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EFF"/>
              </a:buClr>
              <a:buSzPts val="1800"/>
              <a:buNone/>
            </a:pPr>
            <a:r>
              <a:rPr lang="pt-BR"/>
              <a:t>Autores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EFF"/>
              </a:buClr>
              <a:buSzPts val="1800"/>
              <a:buNone/>
            </a:pPr>
            <a:endParaRPr/>
          </a:p>
        </p:txBody>
      </p:sp>
      <p:sp>
        <p:nvSpPr>
          <p:cNvPr id="130" name="Google Shape;130;g359207b35a1_0_17"/>
          <p:cNvSpPr txBox="1">
            <a:spLocks noGrp="1"/>
          </p:cNvSpPr>
          <p:nvPr>
            <p:ph type="body" idx="2"/>
          </p:nvPr>
        </p:nvSpPr>
        <p:spPr>
          <a:xfrm>
            <a:off x="2266437" y="1808600"/>
            <a:ext cx="6510300" cy="30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/>
              <a:t>André Ricardo Abed Grégio (UFPR)</a:t>
            </a:r>
            <a:endParaRPr sz="180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/>
              <a:t>Diogo Menezes Ferrazani Mattos (UFF)</a:t>
            </a:r>
            <a:endParaRPr sz="180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/>
              <a:t>Edmar Candeia Gurjão (UFCG)</a:t>
            </a:r>
            <a:endParaRPr sz="180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/>
              <a:t>Ian Vilar Bastos (UERJ)</a:t>
            </a:r>
            <a:endParaRPr sz="180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/>
              <a:t>Igor Monteiro Moraes (UFF)</a:t>
            </a:r>
            <a:endParaRPr sz="180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/>
              <a:t>Miguel Elias Mitre Campista (UFRJ)</a:t>
            </a:r>
            <a:endParaRPr sz="180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/>
              <a:t>Reinaldo Cézar de Morais Gomes (RNP)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9207b35a1_0_23"/>
          <p:cNvSpPr txBox="1">
            <a:spLocks noGrp="1"/>
          </p:cNvSpPr>
          <p:nvPr>
            <p:ph type="title"/>
          </p:nvPr>
        </p:nvSpPr>
        <p:spPr>
          <a:xfrm>
            <a:off x="2266461" y="274638"/>
            <a:ext cx="6510300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</a:pPr>
            <a:r>
              <a:rPr lang="pt-BR"/>
              <a:t>Objetivo e Escopo do Relatório de Visão de Futuro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</a:pPr>
            <a:endParaRPr/>
          </a:p>
        </p:txBody>
      </p:sp>
      <p:sp>
        <p:nvSpPr>
          <p:cNvPr id="136" name="Google Shape;136;g359207b35a1_0_23"/>
          <p:cNvSpPr txBox="1">
            <a:spLocks noGrp="1"/>
          </p:cNvSpPr>
          <p:nvPr>
            <p:ph type="body" idx="1"/>
          </p:nvPr>
        </p:nvSpPr>
        <p:spPr>
          <a:xfrm>
            <a:off x="2266462" y="1168855"/>
            <a:ext cx="65103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EFF"/>
              </a:buClr>
              <a:buSzPts val="1800"/>
              <a:buNone/>
            </a:pPr>
            <a:r>
              <a:rPr lang="pt-BR"/>
              <a:t>Identificar tendências tecnológicas relacionadas à cibersegurança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EFF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EFF"/>
              </a:buClr>
              <a:buSzPts val="1800"/>
              <a:buNone/>
            </a:pPr>
            <a:endParaRPr/>
          </a:p>
        </p:txBody>
      </p:sp>
      <p:sp>
        <p:nvSpPr>
          <p:cNvPr id="137" name="Google Shape;137;g359207b35a1_0_23"/>
          <p:cNvSpPr txBox="1">
            <a:spLocks noGrp="1"/>
          </p:cNvSpPr>
          <p:nvPr>
            <p:ph type="body" idx="2"/>
          </p:nvPr>
        </p:nvSpPr>
        <p:spPr>
          <a:xfrm>
            <a:off x="2266437" y="1808600"/>
            <a:ext cx="6510300" cy="30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/>
              <a:t>Nortear atividades de pesquisa, desenvolvimento e inovação na área em curto, médio ou longo prazo 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11EFF"/>
                </a:solidFill>
              </a:rPr>
              <a:t>Público-alvo: o sistema RNP</a:t>
            </a:r>
            <a:r>
              <a:rPr lang="pt-BR" sz="1800"/>
              <a:t> </a:t>
            </a:r>
            <a:endParaRPr sz="180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/>
              <a:t>Evoluções para os serviços oferecidos pela RNP, bem como fomentar novos serviços ou modelos de negócio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/>
              <a:t>Não se trata de revisão extensiva da literatura ou de análise completa e esgotada dos tópicos relacionados com cibersegurança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D4C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9207b35a1_0_163"/>
          <p:cNvSpPr txBox="1"/>
          <p:nvPr/>
        </p:nvSpPr>
        <p:spPr>
          <a:xfrm>
            <a:off x="311708" y="154545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pt-BR" sz="5200" b="1">
                <a:solidFill>
                  <a:srgbClr val="011EFF"/>
                </a:solidFill>
                <a:latin typeface="Barlow"/>
                <a:ea typeface="Barlow"/>
                <a:cs typeface="Barlow"/>
                <a:sym typeface="Barlow"/>
              </a:rPr>
              <a:t>Metodologia</a:t>
            </a:r>
            <a:endParaRPr sz="5200" b="0" i="0" u="none" strike="noStrike" cap="none">
              <a:solidFill>
                <a:srgbClr val="011E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9207b35a1_0_29"/>
          <p:cNvSpPr txBox="1">
            <a:spLocks noGrp="1"/>
          </p:cNvSpPr>
          <p:nvPr>
            <p:ph type="title"/>
          </p:nvPr>
        </p:nvSpPr>
        <p:spPr>
          <a:xfrm>
            <a:off x="2266461" y="274638"/>
            <a:ext cx="6510300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</a:pPr>
            <a:r>
              <a:rPr lang="pt-BR"/>
              <a:t>Metodologia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</a:pPr>
            <a:endParaRPr/>
          </a:p>
        </p:txBody>
      </p:sp>
      <p:pic>
        <p:nvPicPr>
          <p:cNvPr id="148" name="Google Shape;148;g359207b35a1_0_29" title="Captura de Tela 2025-05-15 às 15.56.4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5212" y="1573886"/>
            <a:ext cx="7092776" cy="19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APA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ersonalizar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D452AA9114C74DB233E85CC49C021D" ma:contentTypeVersion="13" ma:contentTypeDescription="Create a new document." ma:contentTypeScope="" ma:versionID="22bb10662a4e9040469ecb479258da48">
  <xsd:schema xmlns:xsd="http://www.w3.org/2001/XMLSchema" xmlns:xs="http://www.w3.org/2001/XMLSchema" xmlns:p="http://schemas.microsoft.com/office/2006/metadata/properties" xmlns:ns2="2b5e868a-31e1-4ebe-9651-7b5e2b90c47f" xmlns:ns3="2aa2c7b6-9799-4ab1-b0ee-3db142e654af" targetNamespace="http://schemas.microsoft.com/office/2006/metadata/properties" ma:root="true" ma:fieldsID="5ca055a7fcefba3cd192426c34e939c6" ns2:_="" ns3:_="">
    <xsd:import namespace="2b5e868a-31e1-4ebe-9651-7b5e2b90c47f"/>
    <xsd:import namespace="2aa2c7b6-9799-4ab1-b0ee-3db142e654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5e868a-31e1-4ebe-9651-7b5e2b90c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c6d6704-c1be-48d0-823f-e0f8bcbfaa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a2c7b6-9799-4ab1-b0ee-3db142e654a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198d749-8989-4e1d-bf29-fc41001de84f}" ma:internalName="TaxCatchAll" ma:showField="CatchAllData" ma:web="2aa2c7b6-9799-4ab1-b0ee-3db142e654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5e868a-31e1-4ebe-9651-7b5e2b90c47f">
      <Terms xmlns="http://schemas.microsoft.com/office/infopath/2007/PartnerControls"/>
    </lcf76f155ced4ddcb4097134ff3c332f>
    <TaxCatchAll xmlns="2aa2c7b6-9799-4ab1-b0ee-3db142e654af" xsi:nil="true"/>
  </documentManagement>
</p:properties>
</file>

<file path=customXml/itemProps1.xml><?xml version="1.0" encoding="utf-8"?>
<ds:datastoreItem xmlns:ds="http://schemas.openxmlformats.org/officeDocument/2006/customXml" ds:itemID="{3A6D3573-C937-4AFC-945B-4D9E66A08733}"/>
</file>

<file path=customXml/itemProps2.xml><?xml version="1.0" encoding="utf-8"?>
<ds:datastoreItem xmlns:ds="http://schemas.openxmlformats.org/officeDocument/2006/customXml" ds:itemID="{05414D4A-0D29-4FA5-AEC6-3F7FEE2EF575}"/>
</file>

<file path=customXml/itemProps3.xml><?xml version="1.0" encoding="utf-8"?>
<ds:datastoreItem xmlns:ds="http://schemas.openxmlformats.org/officeDocument/2006/customXml" ds:itemID="{0A1CF6C6-04D0-4841-BA45-09DA335C508F}"/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791</Words>
  <Application>Microsoft Office PowerPoint</Application>
  <PresentationFormat>Apresentação na tela (16:9)</PresentationFormat>
  <Paragraphs>157</Paragraphs>
  <Slides>35</Slides>
  <Notes>35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35</vt:i4>
      </vt:variant>
    </vt:vector>
  </HeadingPairs>
  <TitlesOfParts>
    <vt:vector size="39" baseType="lpstr">
      <vt:lpstr>CAPA</vt:lpstr>
      <vt:lpstr>Personalizar design</vt:lpstr>
      <vt:lpstr>Simple Light</vt:lpstr>
      <vt:lpstr>1_Personalizar design</vt:lpstr>
      <vt:lpstr>CT-Cibersegurança: Comitê Técnico de Cibersegurança</vt:lpstr>
      <vt:lpstr>O que é o CT-Cibersegurança?</vt:lpstr>
      <vt:lpstr>Quais os objetivos do CT-Cibersegurança? </vt:lpstr>
      <vt:lpstr>Quais os objetivos do CT-Cibersegurança? </vt:lpstr>
      <vt:lpstr>Apresentação do PowerPoint</vt:lpstr>
      <vt:lpstr>Relatório de Visão de Futuro </vt:lpstr>
      <vt:lpstr>Objetivo e Escopo do Relatório de Visão de Futuro </vt:lpstr>
      <vt:lpstr>Apresentação do PowerPoint</vt:lpstr>
      <vt:lpstr>Metodologia </vt:lpstr>
      <vt:lpstr>Metodologia </vt:lpstr>
      <vt:lpstr>Metodologia </vt:lpstr>
      <vt:lpstr>Top-10 conferências da CESeg + SBSeg </vt:lpstr>
      <vt:lpstr>Metodologia </vt:lpstr>
      <vt:lpstr>Metodologia </vt:lpstr>
      <vt:lpstr>Metodologia </vt:lpstr>
      <vt:lpstr>Apresentação do PowerPoint</vt:lpstr>
      <vt:lpstr>Resultados: nuvem de palavras dos nomes das sessões técnicas da top 10 conferências da CESeg </vt:lpstr>
      <vt:lpstr>Resultados: deleção dos 15 termos mais frequentes em 2020 e sua evolução ao longo dos últimos 5 anos </vt:lpstr>
      <vt:lpstr>Resultados: número de sessões técnicas </vt:lpstr>
      <vt:lpstr>Apresentação do PowerPoint</vt:lpstr>
      <vt:lpstr>Panorama Nacional</vt:lpstr>
      <vt:lpstr>Panorama Internacional</vt:lpstr>
      <vt:lpstr>Panorama Internacional</vt:lpstr>
      <vt:lpstr>Apresentação do PowerPoint</vt:lpstr>
      <vt:lpstr>Primeiro Horizonte</vt:lpstr>
      <vt:lpstr>Primeiro Horizonte</vt:lpstr>
      <vt:lpstr>Segundo Horizonte</vt:lpstr>
      <vt:lpstr>Terceiro Horizonte</vt:lpstr>
      <vt:lpstr>Apresentação do PowerPoint</vt:lpstr>
      <vt:lpstr>Equipe</vt:lpstr>
      <vt:lpstr>Equipe</vt:lpstr>
      <vt:lpstr>Apresentação do PowerPoint</vt:lpstr>
      <vt:lpstr>Ação em conjunto com a Gerência de P&amp;D em Cibersegurança</vt:lpstr>
      <vt:lpstr>Visitem os Projetos de Cibersegurança</vt:lpstr>
      <vt:lpstr>INSCREVA-SE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Rômulo Silva Pinheiro</dc:creator>
  <cp:lastModifiedBy>Reinaldo Cézar de Morais Gomes</cp:lastModifiedBy>
  <cp:revision>14</cp:revision>
  <dcterms:created xsi:type="dcterms:W3CDTF">2025-04-10T14:51:11Z</dcterms:created>
  <dcterms:modified xsi:type="dcterms:W3CDTF">2025-05-18T20:09:51Z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0x01010010D452AA9114C74DB233E85CC49C021D</vt:lpwstr>
  </property>
  <property fmtid="{D5CDD505-2E9C-101B-9397-08002B2CF9AE}" pid="3" name="Order">
    <vt:r8>516700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