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4" r:id="rId3"/>
    <p:sldMasterId id="2147483655" r:id="rId4"/>
    <p:sldMasterId id="2147483656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y="5143500" cx="9144000"/>
  <p:notesSz cx="6858000" cy="9144000"/>
  <p:embeddedFontLst>
    <p:embeddedFont>
      <p:font typeface="Barlow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customXml" Target="../customXml/item1.xml"/><Relationship Id="rId21" Type="http://schemas.openxmlformats.org/officeDocument/2006/relationships/slide" Target="slides/slide15.xml"/><Relationship Id="rId3" Type="http://schemas.openxmlformats.org/officeDocument/2006/relationships/slideMaster" Target="slideMasters/slideMaster1.xml"/><Relationship Id="rId25" Type="http://schemas.openxmlformats.org/officeDocument/2006/relationships/font" Target="fonts/Barlow-boldItalic.fntdata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0" Type="http://schemas.openxmlformats.org/officeDocument/2006/relationships/slide" Target="slides/slide14.xml"/><Relationship Id="rId2" Type="http://schemas.openxmlformats.org/officeDocument/2006/relationships/presProps" Target="presProps.xml"/><Relationship Id="rId16" Type="http://schemas.openxmlformats.org/officeDocument/2006/relationships/slide" Target="slides/slide10.xml"/><Relationship Id="rId24" Type="http://schemas.openxmlformats.org/officeDocument/2006/relationships/font" Target="fonts/Barlow-italic.fntdata"/><Relationship Id="rId1" Type="http://schemas.openxmlformats.org/officeDocument/2006/relationships/theme" Target="theme/theme1.xml"/><Relationship Id="rId6" Type="http://schemas.openxmlformats.org/officeDocument/2006/relationships/notesMaster" Target="notesMasters/notesMaster1.xml"/><Relationship Id="rId11" Type="http://schemas.openxmlformats.org/officeDocument/2006/relationships/slide" Target="slides/slide5.xml"/><Relationship Id="rId23" Type="http://schemas.openxmlformats.org/officeDocument/2006/relationships/font" Target="fonts/Barlow-bold.fntdata"/><Relationship Id="rId5" Type="http://schemas.openxmlformats.org/officeDocument/2006/relationships/slideMaster" Target="slideMasters/slideMaster3.xml"/><Relationship Id="rId15" Type="http://schemas.openxmlformats.org/officeDocument/2006/relationships/slide" Target="slides/slide9.xml"/><Relationship Id="rId28" Type="http://schemas.openxmlformats.org/officeDocument/2006/relationships/customXml" Target="../customXml/item3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22" Type="http://schemas.openxmlformats.org/officeDocument/2006/relationships/font" Target="fonts/Barlow-regular.fntdata"/><Relationship Id="rId4" Type="http://schemas.openxmlformats.org/officeDocument/2006/relationships/slideMaster" Target="slideMasters/slideMaster2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7" Type="http://schemas.openxmlformats.org/officeDocument/2006/relationships/customXml" Target="../customXml/item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90443efd0_0_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90443efd0_0_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g3590443efd0_0_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0523786bf8_0_5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0523786bf8_0_5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g30523786bf8_0_5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596808f53b_0_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596808f53b_0_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g3596808f53b_0_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0523786bf8_0_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g30523786bf8_0_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0523786bf8_0_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0523786bf8_0_1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g30523786bf8_0_1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0523786bf8_0_3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0523786bf8_0_3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g30523786bf8_0_3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596808f53b_0_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596808f53b_0_1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g3596808f53b_0_1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0523786bf8_0_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0523786bf8_0_1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g30523786bf8_0_1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0523786bf8_0_4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0523786bf8_0_4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g30523786bf8_0_4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RNP25_CAPA">
  <p:cSld name="WRNP25_CAPA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type="ctrTitle"/>
          </p:nvPr>
        </p:nvSpPr>
        <p:spPr>
          <a:xfrm>
            <a:off x="5212862" y="1943030"/>
            <a:ext cx="3344982" cy="75327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Barlow"/>
              <a:buNone/>
              <a:defRPr b="0" i="0" sz="22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" type="subTitle"/>
          </p:nvPr>
        </p:nvSpPr>
        <p:spPr>
          <a:xfrm>
            <a:off x="5225332" y="3518168"/>
            <a:ext cx="3332514" cy="6005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0" i="0" sz="17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9" name="Google Shape;19;p2"/>
          <p:cNvSpPr txBox="1"/>
          <p:nvPr>
            <p:ph idx="2" type="body"/>
          </p:nvPr>
        </p:nvSpPr>
        <p:spPr>
          <a:xfrm>
            <a:off x="5212861" y="4414322"/>
            <a:ext cx="3344983" cy="3265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  <a:defRPr b="0" i="1" sz="17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RNP25_MIOLO_1COLUNA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type="title"/>
          </p:nvPr>
        </p:nvSpPr>
        <p:spPr>
          <a:xfrm>
            <a:off x="2266461" y="274638"/>
            <a:ext cx="6510215" cy="5091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"/>
              <a:buNone/>
              <a:defRPr b="1" i="0" sz="2000" u="none" cap="none" strike="noStrik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2266462" y="1168855"/>
            <a:ext cx="6510214" cy="382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1E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1EFF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4"/>
          <p:cNvSpPr txBox="1"/>
          <p:nvPr>
            <p:ph idx="2" type="body"/>
          </p:nvPr>
        </p:nvSpPr>
        <p:spPr>
          <a:xfrm>
            <a:off x="2266462" y="1808593"/>
            <a:ext cx="6510214" cy="30369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RNP25_MIOLO_2COLUNAS">
  <p:cSld name="WRNP25_MIOLO_2COLUNA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>
            <p:ph type="title"/>
          </p:nvPr>
        </p:nvSpPr>
        <p:spPr>
          <a:xfrm>
            <a:off x="2266461" y="274638"/>
            <a:ext cx="6510215" cy="5091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"/>
              <a:buNone/>
              <a:defRPr b="1" i="0" sz="2000" u="none" cap="none" strike="noStrik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2266462" y="1168855"/>
            <a:ext cx="6510214" cy="382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1E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1EFF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2266462" y="1808593"/>
            <a:ext cx="6510214" cy="30369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RNP25_MIOLO_1COLUNA+IMG">
  <p:cSld name="WRNP25_MIOLO_1COLUNA+IMG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2266461" y="274638"/>
            <a:ext cx="6510215" cy="5091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"/>
              <a:buNone/>
              <a:defRPr b="1" i="0" sz="2000" u="none" cap="none" strike="noStrik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2266462" y="1168855"/>
            <a:ext cx="6510214" cy="382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1E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1EFF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6"/>
          <p:cNvSpPr txBox="1"/>
          <p:nvPr>
            <p:ph idx="2" type="body"/>
          </p:nvPr>
        </p:nvSpPr>
        <p:spPr>
          <a:xfrm>
            <a:off x="2266462" y="1808593"/>
            <a:ext cx="3110523" cy="30369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6"/>
          <p:cNvSpPr/>
          <p:nvPr>
            <p:ph idx="3" type="pic"/>
          </p:nvPr>
        </p:nvSpPr>
        <p:spPr>
          <a:xfrm>
            <a:off x="5791200" y="1828800"/>
            <a:ext cx="2986088" cy="3040063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RNP25_MIOLO_IMG">
  <p:cSld name="WRNP25_MIOLO_IMG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type="title"/>
          </p:nvPr>
        </p:nvSpPr>
        <p:spPr>
          <a:xfrm>
            <a:off x="2266461" y="274638"/>
            <a:ext cx="6510215" cy="5091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"/>
              <a:buNone/>
              <a:defRPr b="1" i="0" sz="2000" u="none" cap="none" strike="noStrik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2266462" y="1168855"/>
            <a:ext cx="6510214" cy="382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1E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1EFF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7"/>
          <p:cNvSpPr/>
          <p:nvPr>
            <p:ph idx="2" type="pic"/>
          </p:nvPr>
        </p:nvSpPr>
        <p:spPr>
          <a:xfrm>
            <a:off x="2266461" y="1828800"/>
            <a:ext cx="6510827" cy="3040063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RNP25_ENCERRAMENTO" type="title">
  <p:cSld name="TITLE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 txBox="1"/>
          <p:nvPr>
            <p:ph type="ctrTitle"/>
          </p:nvPr>
        </p:nvSpPr>
        <p:spPr>
          <a:xfrm>
            <a:off x="5642708" y="2008064"/>
            <a:ext cx="3243314" cy="334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Barlow"/>
              <a:buNone/>
              <a:defRPr b="1" i="0" sz="2000" u="none" cap="none" strike="noStrike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5642706" y="2579565"/>
            <a:ext cx="3243313" cy="334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1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6.xml"/><Relationship Id="rId3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pic>
        <p:nvPicPr>
          <p:cNvPr id="15" name="Google Shape;15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850" y="0"/>
            <a:ext cx="9140299" cy="51435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1338"/>
            <a:ext cx="9146380" cy="514216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1339"/>
            <a:ext cx="9146380" cy="5142161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3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www.cpqd.com.br/" TargetMode="External"/><Relationship Id="rId4" Type="http://schemas.openxmlformats.org/officeDocument/2006/relationships/image" Target="../media/image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Relationship Id="rId3" Type="http://schemas.openxmlformats.org/officeDocument/2006/relationships/hyperlink" Target="mailto:fcjordao@cpqd.com.br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wrnp-game.rnp.br/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/>
          <p:nvPr>
            <p:ph type="ctrTitle"/>
          </p:nvPr>
        </p:nvSpPr>
        <p:spPr>
          <a:xfrm>
            <a:off x="4572001" y="2212946"/>
            <a:ext cx="4077356" cy="71760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Barlow"/>
              <a:buNone/>
            </a:pPr>
            <a:r>
              <a:rPr b="1" lang="pt-BR" sz="2300">
                <a:solidFill>
                  <a:schemeClr val="lt1"/>
                </a:solidFill>
              </a:rPr>
              <a:t>WRNP </a:t>
            </a:r>
            <a:r>
              <a:rPr b="1" i="1" lang="pt-BR" sz="2300">
                <a:solidFill>
                  <a:schemeClr val="lt1"/>
                </a:solidFill>
              </a:rPr>
              <a:t>Game</a:t>
            </a:r>
            <a:endParaRPr b="1" i="1"/>
          </a:p>
        </p:txBody>
      </p:sp>
      <p:sp>
        <p:nvSpPr>
          <p:cNvPr id="49" name="Google Shape;49;p10"/>
          <p:cNvSpPr txBox="1"/>
          <p:nvPr>
            <p:ph idx="1" type="subTitle"/>
          </p:nvPr>
        </p:nvSpPr>
        <p:spPr>
          <a:xfrm>
            <a:off x="4572001" y="3487325"/>
            <a:ext cx="4077300" cy="32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</a:pPr>
            <a:r>
              <a:rPr lang="pt-BR">
                <a:solidFill>
                  <a:schemeClr val="lt1"/>
                </a:solidFill>
              </a:rPr>
              <a:t>Fernanda Jordão </a:t>
            </a:r>
            <a:endParaRPr>
              <a:solidFill>
                <a:schemeClr val="lt1"/>
              </a:solidFill>
            </a:endParaRPr>
          </a:p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</a:pPr>
            <a:r>
              <a:rPr lang="pt-BR">
                <a:solidFill>
                  <a:schemeClr val="lt1"/>
                </a:solidFill>
              </a:rPr>
              <a:t> Silvia Marion</a:t>
            </a:r>
            <a:endParaRPr/>
          </a:p>
        </p:txBody>
      </p:sp>
      <p:sp>
        <p:nvSpPr>
          <p:cNvPr id="50" name="Google Shape;50;p10"/>
          <p:cNvSpPr txBox="1"/>
          <p:nvPr>
            <p:ph idx="2" type="body"/>
          </p:nvPr>
        </p:nvSpPr>
        <p:spPr>
          <a:xfrm>
            <a:off x="4572001" y="4061307"/>
            <a:ext cx="4077300" cy="32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</a:pPr>
            <a:r>
              <a:rPr lang="pt-BR">
                <a:solidFill>
                  <a:schemeClr val="lt1"/>
                </a:solidFill>
              </a:rPr>
              <a:t>CPQD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9"/>
          <p:cNvSpPr txBox="1"/>
          <p:nvPr>
            <p:ph type="title"/>
          </p:nvPr>
        </p:nvSpPr>
        <p:spPr>
          <a:xfrm>
            <a:off x="2266461" y="274638"/>
            <a:ext cx="6510300" cy="509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/>
              <a:t>Funcionamento do WRNP Game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9"/>
          <p:cNvSpPr txBox="1"/>
          <p:nvPr>
            <p:ph idx="1" type="body"/>
          </p:nvPr>
        </p:nvSpPr>
        <p:spPr>
          <a:xfrm>
            <a:off x="2266450" y="959600"/>
            <a:ext cx="6510300" cy="3899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pt-BR" sz="1700">
                <a:solidFill>
                  <a:schemeClr val="dk1"/>
                </a:solidFill>
              </a:rPr>
              <a:t>Para coletar as credenciais você deve:</a:t>
            </a:r>
            <a:endParaRPr sz="1700">
              <a:solidFill>
                <a:schemeClr val="dk1"/>
              </a:solidFill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Barlow"/>
              <a:buChar char="○"/>
            </a:pPr>
            <a:r>
              <a:rPr lang="pt-BR" sz="17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Visitar os estandes</a:t>
            </a:r>
            <a:endParaRPr sz="1700">
              <a:latin typeface="Barlow"/>
              <a:ea typeface="Barlow"/>
              <a:cs typeface="Barlow"/>
              <a:sym typeface="Barlow"/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Barlow"/>
              <a:buChar char="○"/>
            </a:pPr>
            <a:r>
              <a:rPr lang="pt-BR" sz="17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Arena das Startups</a:t>
            </a:r>
            <a:endParaRPr sz="17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Barlow"/>
              <a:buChar char="○"/>
            </a:pPr>
            <a:r>
              <a:rPr lang="pt-BR" sz="1700">
                <a:latin typeface="Barlow"/>
                <a:ea typeface="Barlow"/>
                <a:cs typeface="Barlow"/>
                <a:sym typeface="Barlow"/>
              </a:rPr>
              <a:t>A</a:t>
            </a:r>
            <a:r>
              <a:rPr lang="pt-BR" sz="17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ssistir a palestras </a:t>
            </a:r>
            <a:endParaRPr sz="1700">
              <a:latin typeface="Barlow"/>
              <a:ea typeface="Barlow"/>
              <a:cs typeface="Barlow"/>
              <a:sym typeface="Barlow"/>
            </a:endParaRPr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Barlow"/>
              <a:buChar char="○"/>
            </a:pPr>
            <a:r>
              <a:rPr lang="pt-BR" sz="1700">
                <a:latin typeface="Barlow"/>
                <a:ea typeface="Barlow"/>
                <a:cs typeface="Barlow"/>
                <a:sym typeface="Barlow"/>
              </a:rPr>
              <a:t>R</a:t>
            </a:r>
            <a:r>
              <a:rPr lang="pt-BR" sz="17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esponder à pesquisa de satisfação</a:t>
            </a:r>
            <a:endParaRPr sz="17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Três (3) credenciais coletadas →</a:t>
            </a:r>
            <a:r>
              <a:rPr lang="pt-BR">
                <a:solidFill>
                  <a:srgbClr val="00FF00"/>
                </a:solidFill>
              </a:rPr>
              <a:t> “</a:t>
            </a:r>
            <a:r>
              <a:rPr b="1" lang="pt-BR">
                <a:solidFill>
                  <a:srgbClr val="00FF00"/>
                </a:solidFill>
              </a:rPr>
              <a:t>Cr</a:t>
            </a:r>
            <a:r>
              <a:rPr b="1" lang="pt-BR">
                <a:solidFill>
                  <a:srgbClr val="00FF00"/>
                </a:solidFill>
              </a:rPr>
              <a:t>edencial </a:t>
            </a:r>
            <a:r>
              <a:rPr b="1" lang="pt-BR">
                <a:solidFill>
                  <a:srgbClr val="00FF00"/>
                </a:solidFill>
              </a:rPr>
              <a:t>Vale brinde”</a:t>
            </a:r>
            <a:endParaRPr>
              <a:solidFill>
                <a:srgbClr val="00FF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Vinte (20) credenciais coletadas → </a:t>
            </a:r>
            <a:r>
              <a:rPr b="1" lang="pt-BR">
                <a:solidFill>
                  <a:srgbClr val="0000FF"/>
                </a:solidFill>
              </a:rPr>
              <a:t>"Credencial da sorte"</a:t>
            </a:r>
            <a:endParaRPr b="1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>
                <a:solidFill>
                  <a:srgbClr val="0000FF"/>
                </a:solidFill>
              </a:rPr>
              <a:t>"Credencial da sorte" </a:t>
            </a:r>
            <a:r>
              <a:rPr lang="pt-BR">
                <a:solidFill>
                  <a:schemeClr val="dk1"/>
                </a:solidFill>
              </a:rPr>
              <a:t>→ concorre ao sorteio no final do evento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7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type="title"/>
          </p:nvPr>
        </p:nvSpPr>
        <p:spPr>
          <a:xfrm>
            <a:off x="2266461" y="274638"/>
            <a:ext cx="6510300" cy="509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WRNP </a:t>
            </a:r>
            <a:r>
              <a:rPr i="1" lang="pt-BR"/>
              <a:t>Game</a:t>
            </a:r>
            <a:endParaRPr i="1"/>
          </a:p>
        </p:txBody>
      </p:sp>
      <p:sp>
        <p:nvSpPr>
          <p:cNvPr id="120" name="Google Shape;120;p20"/>
          <p:cNvSpPr txBox="1"/>
          <p:nvPr>
            <p:ph idx="1" type="body"/>
          </p:nvPr>
        </p:nvSpPr>
        <p:spPr>
          <a:xfrm>
            <a:off x="2266462" y="1168855"/>
            <a:ext cx="6510300" cy="382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pt-BR"/>
              <a:t>Resultados esperados</a:t>
            </a:r>
            <a:endParaRPr b="1"/>
          </a:p>
        </p:txBody>
      </p:sp>
      <p:sp>
        <p:nvSpPr>
          <p:cNvPr id="121" name="Google Shape;121;p20"/>
          <p:cNvSpPr txBox="1"/>
          <p:nvPr/>
        </p:nvSpPr>
        <p:spPr>
          <a:xfrm>
            <a:off x="2133350" y="1842350"/>
            <a:ext cx="6510300" cy="288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pt-BR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Participação:</a:t>
            </a:r>
            <a:r>
              <a:rPr lang="pt-BR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 Aumento no número de participantes engajados.</a:t>
            </a:r>
            <a:endParaRPr sz="18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pt-BR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Eficiência:</a:t>
            </a:r>
            <a:r>
              <a:rPr lang="pt-BR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 Redução de processos manuais com a automação.</a:t>
            </a:r>
            <a:endParaRPr sz="18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●"/>
            </a:pPr>
            <a:r>
              <a:rPr b="1" lang="pt-BR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Feedback (Pesquisa de satisfação):</a:t>
            </a:r>
            <a:r>
              <a:rPr lang="pt-BR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 Melhoria na experiência do usuário e compreensão das tecnologias envolvidas.</a:t>
            </a:r>
            <a:br>
              <a:rPr lang="pt-BR" sz="1100">
                <a:solidFill>
                  <a:schemeClr val="dk1"/>
                </a:solidFill>
              </a:rPr>
            </a:b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type="title"/>
          </p:nvPr>
        </p:nvSpPr>
        <p:spPr>
          <a:xfrm>
            <a:off x="2266461" y="274638"/>
            <a:ext cx="6510300" cy="50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"/>
              <a:buNone/>
            </a:pPr>
            <a:r>
              <a:rPr lang="pt-BR"/>
              <a:t>Projeto Ilíada</a:t>
            </a:r>
            <a:endParaRPr/>
          </a:p>
        </p:txBody>
      </p:sp>
      <p:sp>
        <p:nvSpPr>
          <p:cNvPr id="127" name="Google Shape;127;p21"/>
          <p:cNvSpPr txBox="1"/>
          <p:nvPr>
            <p:ph idx="1" type="body"/>
          </p:nvPr>
        </p:nvSpPr>
        <p:spPr>
          <a:xfrm>
            <a:off x="2266450" y="1877227"/>
            <a:ext cx="6510300" cy="277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1EFF"/>
              </a:buClr>
              <a:buSzPts val="1800"/>
              <a:buNone/>
            </a:pPr>
            <a:r>
              <a:rPr b="1" lang="pt-BR">
                <a:solidFill>
                  <a:schemeClr val="dk1"/>
                </a:solidFill>
              </a:rPr>
              <a:t>WRNP Game</a:t>
            </a:r>
            <a:r>
              <a:rPr lang="pt-BR">
                <a:solidFill>
                  <a:schemeClr val="dk1"/>
                </a:solidFill>
              </a:rPr>
              <a:t> é uma iniciativa desenvolvida em </a:t>
            </a:r>
            <a:r>
              <a:rPr b="1" lang="pt-BR">
                <a:solidFill>
                  <a:schemeClr val="dk1"/>
                </a:solidFill>
              </a:rPr>
              <a:t>parceria entre o CPQD e a RNP</a:t>
            </a:r>
            <a:r>
              <a:rPr lang="pt-BR">
                <a:solidFill>
                  <a:schemeClr val="dk1"/>
                </a:solidFill>
              </a:rPr>
              <a:t>, como parte das ações do </a:t>
            </a:r>
            <a:r>
              <a:rPr b="1" lang="pt-BR">
                <a:solidFill>
                  <a:schemeClr val="dk1"/>
                </a:solidFill>
              </a:rPr>
              <a:t>Projeto Ilíada</a:t>
            </a:r>
            <a:r>
              <a:rPr lang="pt-BR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1EFF"/>
              </a:buClr>
              <a:buSzPts val="18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pt-BR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🤝 </a:t>
            </a:r>
            <a:r>
              <a:rPr b="1" lang="pt-BR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CPQD + RNP</a:t>
            </a:r>
            <a:endParaRPr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1EFF"/>
              </a:buClr>
              <a:buSzPts val="1800"/>
              <a:buNone/>
            </a:pPr>
            <a:r>
              <a:rPr lang="pt-BR">
                <a:solidFill>
                  <a:schemeClr val="dk1"/>
                </a:solidFill>
              </a:rPr>
              <a:t>União de expertises para criar experiências práticas e educativas com tecnologias descentralizadas em eventos estratégicos como o WRNP.</a:t>
            </a:r>
            <a:endParaRPr sz="2500">
              <a:solidFill>
                <a:schemeClr val="dk1"/>
              </a:solidFill>
            </a:endParaRPr>
          </a:p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2266462" y="1168855"/>
            <a:ext cx="6510300" cy="382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rgbClr val="001EFF"/>
                </a:solidFill>
                <a:latin typeface="Arial"/>
                <a:ea typeface="Arial"/>
                <a:cs typeface="Arial"/>
                <a:sym typeface="Arial"/>
              </a:rPr>
              <a:t>🧩 </a:t>
            </a:r>
            <a:r>
              <a:rPr b="1" lang="pt-BR" sz="2200">
                <a:solidFill>
                  <a:srgbClr val="001EFF"/>
                </a:solidFill>
                <a:latin typeface="Arial"/>
                <a:ea typeface="Arial"/>
                <a:cs typeface="Arial"/>
                <a:sym typeface="Arial"/>
              </a:rPr>
              <a:t>Parceria Estratégica</a:t>
            </a:r>
            <a:endParaRPr b="1" sz="2900">
              <a:solidFill>
                <a:srgbClr val="001E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2"/>
          <p:cNvSpPr txBox="1"/>
          <p:nvPr>
            <p:ph type="title"/>
          </p:nvPr>
        </p:nvSpPr>
        <p:spPr>
          <a:xfrm>
            <a:off x="2266461" y="274638"/>
            <a:ext cx="6510215" cy="5091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"/>
              <a:buNone/>
            </a:pPr>
            <a:r>
              <a:rPr lang="pt-BR" sz="2200"/>
              <a:t>Sobre o </a:t>
            </a:r>
            <a:r>
              <a:rPr lang="pt-BR" sz="2200"/>
              <a:t>CPQD </a:t>
            </a:r>
            <a:endParaRPr i="1"/>
          </a:p>
        </p:txBody>
      </p:sp>
      <p:sp>
        <p:nvSpPr>
          <p:cNvPr id="134" name="Google Shape;134;p22"/>
          <p:cNvSpPr txBox="1"/>
          <p:nvPr>
            <p:ph idx="1" type="body"/>
          </p:nvPr>
        </p:nvSpPr>
        <p:spPr>
          <a:xfrm>
            <a:off x="2266450" y="1168851"/>
            <a:ext cx="65103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pt-BR" sz="2250">
                <a:solidFill>
                  <a:schemeClr val="dk1"/>
                </a:solidFill>
                <a:highlight>
                  <a:srgbClr val="FFFFFF"/>
                </a:highlight>
              </a:rPr>
              <a:t>Somos uma organização</a:t>
            </a:r>
            <a:r>
              <a:rPr b="1" lang="pt-BR" sz="2250">
                <a:solidFill>
                  <a:srgbClr val="212121"/>
                </a:solidFill>
                <a:highlight>
                  <a:srgbClr val="FFFFFF"/>
                </a:highlight>
              </a:rPr>
              <a:t> </a:t>
            </a:r>
            <a:r>
              <a:rPr b="1" lang="pt-BR" sz="2250">
                <a:solidFill>
                  <a:srgbClr val="212121"/>
                </a:solidFill>
                <a:highlight>
                  <a:srgbClr val="92DD71"/>
                </a:highlight>
              </a:rPr>
              <a:t>100% nacional</a:t>
            </a:r>
            <a:r>
              <a:rPr b="1" lang="pt-BR" sz="2250">
                <a:solidFill>
                  <a:srgbClr val="212121"/>
                </a:solidFill>
                <a:highlight>
                  <a:schemeClr val="lt1"/>
                </a:highlight>
              </a:rPr>
              <a:t> líderes em Inovação</a:t>
            </a:r>
            <a:endParaRPr b="1" sz="2250">
              <a:solidFill>
                <a:srgbClr val="212121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54411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250">
              <a:solidFill>
                <a:srgbClr val="212121"/>
              </a:solidFill>
              <a:highlight>
                <a:srgbClr val="92DD71"/>
              </a:highlight>
            </a:endParaRPr>
          </a:p>
          <a:p>
            <a:pPr indent="0" lvl="0" marL="0" rtl="0" algn="l">
              <a:lnSpc>
                <a:spcPct val="154411"/>
              </a:lnSpc>
              <a:spcBef>
                <a:spcPts val="4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250">
              <a:solidFill>
                <a:srgbClr val="212121"/>
              </a:solidFill>
              <a:highlight>
                <a:srgbClr val="92DD71"/>
              </a:highlight>
            </a:endParaRPr>
          </a:p>
        </p:txBody>
      </p:sp>
      <p:sp>
        <p:nvSpPr>
          <p:cNvPr id="135" name="Google Shape;135;p22"/>
          <p:cNvSpPr txBox="1"/>
          <p:nvPr>
            <p:ph idx="2" type="body"/>
          </p:nvPr>
        </p:nvSpPr>
        <p:spPr>
          <a:xfrm>
            <a:off x="2266450" y="2121326"/>
            <a:ext cx="6510300" cy="254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44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pt-BR" sz="2250">
                <a:solidFill>
                  <a:srgbClr val="212121"/>
                </a:solidFill>
                <a:highlight>
                  <a:schemeClr val="lt1"/>
                </a:highlight>
              </a:rPr>
              <a:t>📍</a:t>
            </a:r>
            <a:r>
              <a:rPr b="1" lang="pt-BR" sz="2250">
                <a:solidFill>
                  <a:srgbClr val="212121"/>
                </a:solidFill>
                <a:highlight>
                  <a:schemeClr val="lt1"/>
                </a:highlight>
              </a:rPr>
              <a:t> Campinas - SP - Pólis de Tecnologia</a:t>
            </a:r>
            <a:endParaRPr b="1" sz="2250">
              <a:solidFill>
                <a:srgbClr val="212121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54411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pt-BR" sz="2250">
                <a:solidFill>
                  <a:srgbClr val="212121"/>
                </a:solidFill>
                <a:highlight>
                  <a:schemeClr val="lt1"/>
                </a:highlight>
              </a:rPr>
              <a:t>~ 1000 colaboradores	</a:t>
            </a:r>
            <a:endParaRPr b="1" sz="2250">
              <a:solidFill>
                <a:srgbClr val="212121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54411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pt-BR" sz="2250" u="sng">
                <a:solidFill>
                  <a:schemeClr val="hlink"/>
                </a:solidFill>
                <a:highlight>
                  <a:schemeClr val="lt1"/>
                </a:highlight>
                <a:hlinkClick r:id="rId3"/>
              </a:rPr>
              <a:t>https://www.cpqd.com.br/</a:t>
            </a:r>
            <a:endParaRPr b="1" sz="2250">
              <a:solidFill>
                <a:srgbClr val="212121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54411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250">
                <a:solidFill>
                  <a:srgbClr val="212121"/>
                </a:solidFill>
                <a:highlight>
                  <a:schemeClr val="lt1"/>
                </a:highlight>
              </a:rPr>
              <a:t>		</a:t>
            </a:r>
            <a:endParaRPr b="1" sz="2250">
              <a:solidFill>
                <a:srgbClr val="212121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r>
              <a:t/>
            </a:r>
            <a:endParaRPr/>
          </a:p>
        </p:txBody>
      </p:sp>
      <p:pic>
        <p:nvPicPr>
          <p:cNvPr id="136" name="Google Shape;136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68625" y="3327975"/>
            <a:ext cx="2508125" cy="1151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3"/>
          <p:cNvSpPr txBox="1"/>
          <p:nvPr>
            <p:ph type="title"/>
          </p:nvPr>
        </p:nvSpPr>
        <p:spPr>
          <a:xfrm>
            <a:off x="2266461" y="274638"/>
            <a:ext cx="6510300" cy="509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Suporte	 ao WRNP Game</a:t>
            </a:r>
            <a:endParaRPr/>
          </a:p>
        </p:txBody>
      </p:sp>
      <p:sp>
        <p:nvSpPr>
          <p:cNvPr id="143" name="Google Shape;143;p23"/>
          <p:cNvSpPr txBox="1"/>
          <p:nvPr>
            <p:ph idx="1" type="body"/>
          </p:nvPr>
        </p:nvSpPr>
        <p:spPr>
          <a:xfrm>
            <a:off x="2266462" y="1168855"/>
            <a:ext cx="6510300" cy="382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pt-BR" sz="2200"/>
              <a:t>E</a:t>
            </a:r>
            <a:r>
              <a:rPr b="1" lang="pt-BR" sz="2200"/>
              <a:t>stande do Projeto Ilíada</a:t>
            </a:r>
            <a:endParaRPr b="1" sz="2200"/>
          </a:p>
        </p:txBody>
      </p:sp>
      <p:sp>
        <p:nvSpPr>
          <p:cNvPr id="144" name="Google Shape;144;p23"/>
          <p:cNvSpPr txBox="1"/>
          <p:nvPr/>
        </p:nvSpPr>
        <p:spPr>
          <a:xfrm>
            <a:off x="2321800" y="1551350"/>
            <a:ext cx="6399600" cy="26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Char char="●"/>
            </a:pPr>
            <a:r>
              <a:rPr lang="pt-BR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Auxílio na configuração e uso da carteira digital.</a:t>
            </a:r>
            <a:br>
              <a:rPr lang="pt-BR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</a:br>
            <a:endParaRPr sz="18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Char char="●"/>
            </a:pPr>
            <a:r>
              <a:rPr lang="pt-BR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Orientações sobre a coleta de credenciais nos estandes.</a:t>
            </a:r>
            <a:br>
              <a:rPr lang="pt-BR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</a:br>
            <a:endParaRPr sz="18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Char char="●"/>
            </a:pPr>
            <a:r>
              <a:rPr lang="pt-BR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Esclarecimento de dúvidas sobre o funcionamento do jogo.</a:t>
            </a:r>
            <a:endParaRPr sz="1800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ctrTitle"/>
          </p:nvPr>
        </p:nvSpPr>
        <p:spPr>
          <a:xfrm>
            <a:off x="5872656" y="2008064"/>
            <a:ext cx="3013365" cy="334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Barlow"/>
              <a:buNone/>
            </a:pPr>
            <a:r>
              <a:rPr lang="pt-BR"/>
              <a:t>OBRIGADA!</a:t>
            </a:r>
            <a:endParaRPr/>
          </a:p>
        </p:txBody>
      </p:sp>
      <p:sp>
        <p:nvSpPr>
          <p:cNvPr id="151" name="Google Shape;151;p24"/>
          <p:cNvSpPr txBox="1"/>
          <p:nvPr>
            <p:ph idx="1" type="subTitle"/>
          </p:nvPr>
        </p:nvSpPr>
        <p:spPr>
          <a:xfrm>
            <a:off x="5872650" y="2579582"/>
            <a:ext cx="3013500" cy="5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pt-BR" u="sng">
                <a:solidFill>
                  <a:schemeClr val="hlink"/>
                </a:solidFill>
                <a:hlinkClick r:id="rId3"/>
              </a:rPr>
              <a:t>fcjordao@cpqd.com.br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pt-BR" u="sng">
                <a:solidFill>
                  <a:schemeClr val="hlink"/>
                </a:solidFill>
              </a:rPr>
              <a:t>marion@cpqd.com.br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2266461" y="274638"/>
            <a:ext cx="6510215" cy="5091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pt-BR"/>
              <a:t>WRNP Game</a:t>
            </a:r>
            <a:endParaRPr sz="2700"/>
          </a:p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2266462" y="1168855"/>
            <a:ext cx="6510214" cy="382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pt-BR" sz="2200">
                <a:solidFill>
                  <a:srgbClr val="001EFF"/>
                </a:solidFill>
              </a:rPr>
              <a:t>Engajamento e Inovação com IDD e Blockchain</a:t>
            </a:r>
            <a:br>
              <a:rPr lang="pt-BR"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1" sz="2600"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001EFF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2266450" y="1936300"/>
            <a:ext cx="5794500" cy="290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800">
                <a:latin typeface="Arial"/>
                <a:ea typeface="Arial"/>
                <a:cs typeface="Arial"/>
                <a:sym typeface="Arial"/>
              </a:rPr>
              <a:t>Do Desafio IDD 2024 à automação na Rede Besu</a:t>
            </a:r>
            <a:br>
              <a:rPr lang="pt-BR" sz="1100">
                <a:latin typeface="Arial"/>
                <a:ea typeface="Arial"/>
                <a:cs typeface="Arial"/>
                <a:sym typeface="Arial"/>
              </a:rPr>
            </a:b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2266461" y="274638"/>
            <a:ext cx="6510215" cy="5091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"/>
              <a:buNone/>
            </a:pPr>
            <a:r>
              <a:rPr lang="pt-BR"/>
              <a:t>Agenda</a:t>
            </a:r>
            <a:endParaRPr/>
          </a:p>
        </p:txBody>
      </p:sp>
      <p:sp>
        <p:nvSpPr>
          <p:cNvPr id="63" name="Google Shape;63;p12"/>
          <p:cNvSpPr txBox="1"/>
          <p:nvPr>
            <p:ph idx="1" type="body"/>
          </p:nvPr>
        </p:nvSpPr>
        <p:spPr>
          <a:xfrm>
            <a:off x="2266450" y="1168825"/>
            <a:ext cx="6510300" cy="33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AutoNum type="arabicPeriod"/>
            </a:pPr>
            <a:r>
              <a:rPr lang="pt-BR">
                <a:solidFill>
                  <a:schemeClr val="dk1"/>
                </a:solidFill>
              </a:rPr>
              <a:t>Objetivo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AutoNum type="arabicPeriod"/>
            </a:pPr>
            <a:r>
              <a:rPr lang="pt-BR">
                <a:solidFill>
                  <a:schemeClr val="dk1"/>
                </a:solidFill>
              </a:rPr>
              <a:t>Contextualização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AutoNum type="arabicPeriod"/>
            </a:pPr>
            <a:r>
              <a:rPr lang="pt-BR">
                <a:solidFill>
                  <a:schemeClr val="dk1"/>
                </a:solidFill>
              </a:rPr>
              <a:t>Desafio IDD 2024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AutoNum type="arabicPeriod"/>
            </a:pPr>
            <a:r>
              <a:rPr lang="pt-BR">
                <a:solidFill>
                  <a:schemeClr val="dk1"/>
                </a:solidFill>
              </a:rPr>
              <a:t>Evolução Tecnológica em 2025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pt-BR">
                <a:solidFill>
                  <a:schemeClr val="dk1"/>
                </a:solidFill>
              </a:rPr>
              <a:t>Arquitetura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AutoNum type="arabicPeriod"/>
            </a:pPr>
            <a:r>
              <a:rPr lang="pt-BR">
                <a:solidFill>
                  <a:schemeClr val="dk1"/>
                </a:solidFill>
              </a:rPr>
              <a:t>Funcionamento do WRNP Game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AutoNum type="arabicPeriod"/>
            </a:pPr>
            <a:r>
              <a:rPr lang="pt-BR">
                <a:solidFill>
                  <a:schemeClr val="dk1"/>
                </a:solidFill>
              </a:rPr>
              <a:t>Resultados Esperados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AutoNum type="arabicPeriod"/>
            </a:pPr>
            <a:r>
              <a:rPr lang="pt-BR">
                <a:solidFill>
                  <a:schemeClr val="dk1"/>
                </a:solidFill>
              </a:rPr>
              <a:t>Projeto Ilíada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AutoNum type="arabicPeriod"/>
            </a:pPr>
            <a:r>
              <a:rPr lang="pt-BR">
                <a:solidFill>
                  <a:schemeClr val="dk1"/>
                </a:solidFill>
              </a:rPr>
              <a:t>O CPQD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AutoNum type="arabicPeriod"/>
            </a:pPr>
            <a:r>
              <a:rPr lang="pt-BR">
                <a:solidFill>
                  <a:schemeClr val="dk1"/>
                </a:solidFill>
              </a:rPr>
              <a:t>Suporte ao WRNP Game</a:t>
            </a:r>
            <a:br>
              <a:rPr lang="pt-BR"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001EFF"/>
              </a:buClr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 txBox="1"/>
          <p:nvPr>
            <p:ph type="title"/>
          </p:nvPr>
        </p:nvSpPr>
        <p:spPr>
          <a:xfrm>
            <a:off x="2266461" y="274638"/>
            <a:ext cx="6510300" cy="50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/>
              <a:t>Contextualização</a:t>
            </a:r>
            <a:endParaRPr sz="2200"/>
          </a:p>
        </p:txBody>
      </p:sp>
      <p:sp>
        <p:nvSpPr>
          <p:cNvPr id="69" name="Google Shape;69;p13"/>
          <p:cNvSpPr txBox="1"/>
          <p:nvPr>
            <p:ph idx="1" type="body"/>
          </p:nvPr>
        </p:nvSpPr>
        <p:spPr>
          <a:xfrm>
            <a:off x="2266450" y="1168825"/>
            <a:ext cx="6439800" cy="36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pt-BR">
                <a:solidFill>
                  <a:schemeClr val="dk1"/>
                </a:solidFill>
              </a:rPr>
              <a:t>Identidade Digital Descentralizada (IDD):</a:t>
            </a:r>
            <a:r>
              <a:rPr lang="pt-BR">
                <a:solidFill>
                  <a:schemeClr val="dk1"/>
                </a:solidFill>
              </a:rPr>
              <a:t> Modelo que permite aos usuários gerenciar suas identidades digitais com segurança e privacidade.</a:t>
            </a:r>
            <a:br>
              <a:rPr lang="pt-BR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pt-BR">
                <a:solidFill>
                  <a:schemeClr val="dk1"/>
                </a:solidFill>
              </a:rPr>
              <a:t>Credenciais Verificáveis:</a:t>
            </a:r>
            <a:r>
              <a:rPr lang="pt-BR">
                <a:solidFill>
                  <a:schemeClr val="dk1"/>
                </a:solidFill>
              </a:rPr>
              <a:t> Permitem a verificação de informações sem a necessidade de intermediários.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pt-BR">
                <a:solidFill>
                  <a:schemeClr val="dk1"/>
                </a:solidFill>
              </a:rPr>
              <a:t>Objetivo do WRNP Game:</a:t>
            </a:r>
            <a:r>
              <a:rPr lang="pt-BR">
                <a:solidFill>
                  <a:schemeClr val="dk1"/>
                </a:solidFill>
              </a:rPr>
              <a:t> Promover a compreensão e o engajamento com tecnologias descentralizadas de forma lúdica.</a:t>
            </a:r>
            <a:br>
              <a:rPr lang="pt-BR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pt-BR"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1EFF"/>
              </a:buClr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>
            <a:off x="2266461" y="274638"/>
            <a:ext cx="6510300" cy="509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/>
              <a:t>Desafio IDD 2024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>
            <a:off x="2266450" y="1168846"/>
            <a:ext cx="6510300" cy="3358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pt-BR">
                <a:solidFill>
                  <a:schemeClr val="dk1"/>
                </a:solidFill>
              </a:rPr>
              <a:t>Objetivo: </a:t>
            </a:r>
            <a:r>
              <a:rPr lang="pt-BR">
                <a:solidFill>
                  <a:schemeClr val="dk1"/>
                </a:solidFill>
              </a:rPr>
              <a:t>digitalização do processo de gamificação e premiação do evento WRNP.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pt-BR">
                <a:solidFill>
                  <a:schemeClr val="dk1"/>
                </a:solidFill>
              </a:rPr>
              <a:t>Dinâmica:</a:t>
            </a:r>
            <a:r>
              <a:rPr lang="pt-BR">
                <a:solidFill>
                  <a:schemeClr val="dk1"/>
                </a:solidFill>
              </a:rPr>
              <a:t> participantes coletavam credenciais ao visitar estandes durante o evento.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pt-BR">
                <a:solidFill>
                  <a:schemeClr val="dk1"/>
                </a:solidFill>
              </a:rPr>
              <a:t>Ferramenta Utilizada:</a:t>
            </a:r>
            <a:r>
              <a:rPr lang="pt-BR">
                <a:solidFill>
                  <a:schemeClr val="dk1"/>
                </a:solidFill>
              </a:rPr>
              <a:t> Carteira digital SOU iD.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  <a:buClr>
                <a:schemeClr val="dk1"/>
              </a:buClr>
              <a:buSzPts val="1800"/>
              <a:buChar char="●"/>
            </a:pPr>
            <a:r>
              <a:rPr b="1" lang="pt-BR">
                <a:solidFill>
                  <a:schemeClr val="dk1"/>
                </a:solidFill>
              </a:rPr>
              <a:t>Incentivo:</a:t>
            </a:r>
            <a:r>
              <a:rPr lang="pt-BR">
                <a:solidFill>
                  <a:schemeClr val="dk1"/>
                </a:solidFill>
              </a:rPr>
              <a:t> participantes que cumpriram o desafio (coletar credenciais de visita de  </a:t>
            </a:r>
            <a:r>
              <a:rPr lang="pt-BR" u="sng">
                <a:solidFill>
                  <a:schemeClr val="dk1"/>
                </a:solidFill>
              </a:rPr>
              <a:t>todos</a:t>
            </a:r>
            <a:r>
              <a:rPr lang="pt-BR">
                <a:solidFill>
                  <a:schemeClr val="dk1"/>
                </a:solidFill>
              </a:rPr>
              <a:t> os estandes) obtinham a credencial da sorte e concorriam ao sorteio de uma viagem.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5"/>
          <p:cNvSpPr txBox="1"/>
          <p:nvPr>
            <p:ph type="title"/>
          </p:nvPr>
        </p:nvSpPr>
        <p:spPr>
          <a:xfrm>
            <a:off x="2266461" y="274638"/>
            <a:ext cx="6510300" cy="509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Aplicativo SOU iD</a:t>
            </a:r>
            <a:endParaRPr/>
          </a:p>
        </p:txBody>
      </p:sp>
      <p:sp>
        <p:nvSpPr>
          <p:cNvPr id="83" name="Google Shape;83;p15"/>
          <p:cNvSpPr txBox="1"/>
          <p:nvPr>
            <p:ph idx="1" type="body"/>
          </p:nvPr>
        </p:nvSpPr>
        <p:spPr>
          <a:xfrm>
            <a:off x="2266462" y="1046830"/>
            <a:ext cx="6510300" cy="3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pt-BR">
                <a:solidFill>
                  <a:srgbClr val="001EFF"/>
                </a:solidFill>
              </a:rPr>
              <a:t>Carteira digital do ecossistema iD do CPQD</a:t>
            </a:r>
            <a:br>
              <a:rPr lang="pt-BR"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1" sz="2600"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001EFF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84" name="Google Shape;8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30300" y="1551355"/>
            <a:ext cx="3549306" cy="32873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 txBox="1"/>
          <p:nvPr>
            <p:ph type="title"/>
          </p:nvPr>
        </p:nvSpPr>
        <p:spPr>
          <a:xfrm>
            <a:off x="2266461" y="274638"/>
            <a:ext cx="6510300" cy="509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Arquitetura</a:t>
            </a:r>
            <a:endParaRPr/>
          </a:p>
        </p:txBody>
      </p:sp>
      <p:sp>
        <p:nvSpPr>
          <p:cNvPr id="91" name="Google Shape;91;p16"/>
          <p:cNvSpPr txBox="1"/>
          <p:nvPr>
            <p:ph idx="1" type="body"/>
          </p:nvPr>
        </p:nvSpPr>
        <p:spPr>
          <a:xfrm>
            <a:off x="2266450" y="1168807"/>
            <a:ext cx="6510300" cy="3637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O </a:t>
            </a:r>
            <a:r>
              <a:rPr b="1" lang="pt-BR">
                <a:solidFill>
                  <a:schemeClr val="dk1"/>
                </a:solidFill>
              </a:rPr>
              <a:t>iD</a:t>
            </a:r>
            <a:r>
              <a:rPr lang="pt-BR">
                <a:solidFill>
                  <a:schemeClr val="dk1"/>
                </a:solidFill>
              </a:rPr>
              <a:t> é um sistema baseado em </a:t>
            </a:r>
            <a:r>
              <a:rPr lang="pt-BR">
                <a:solidFill>
                  <a:schemeClr val="dk1"/>
                </a:solidFill>
              </a:rPr>
              <a:t>micro serviços</a:t>
            </a:r>
            <a:r>
              <a:rPr lang="pt-BR">
                <a:solidFill>
                  <a:schemeClr val="dk1"/>
                </a:solidFill>
              </a:rPr>
              <a:t> executados em </a:t>
            </a:r>
            <a:r>
              <a:rPr i="1" lang="pt-BR">
                <a:solidFill>
                  <a:schemeClr val="dk1"/>
                </a:solidFill>
              </a:rPr>
              <a:t>containers</a:t>
            </a:r>
            <a:r>
              <a:rPr lang="pt-BR">
                <a:solidFill>
                  <a:schemeClr val="dk1"/>
                </a:solidFill>
              </a:rPr>
              <a:t> Docker e implantado através da ferramenta de orquestração </a:t>
            </a:r>
            <a:r>
              <a:rPr b="1" lang="pt-BR">
                <a:solidFill>
                  <a:schemeClr val="dk1"/>
                </a:solidFill>
              </a:rPr>
              <a:t>Kubernetes</a:t>
            </a:r>
            <a:r>
              <a:rPr lang="pt-BR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A arquitetura possui os seguintes elementos: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Char char="●"/>
            </a:pPr>
            <a:r>
              <a:rPr lang="pt-BR">
                <a:solidFill>
                  <a:schemeClr val="dk1"/>
                </a:solidFill>
              </a:rPr>
              <a:t>Cluster Kubernetes: contém os microsserviços do iD;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Char char="●"/>
            </a:pPr>
            <a:r>
              <a:rPr lang="pt-BR">
                <a:solidFill>
                  <a:schemeClr val="dk1"/>
                </a:solidFill>
              </a:rPr>
              <a:t>Bancos de dados: contém os serviços ou servidores de banco PostgreSQL e MongoDB;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Char char="●"/>
            </a:pPr>
            <a:r>
              <a:rPr lang="pt-BR">
                <a:solidFill>
                  <a:schemeClr val="dk1"/>
                </a:solidFill>
              </a:rPr>
              <a:t>Rede Blockchain Besu: servidores ou nós da rede blockchain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7"/>
          <p:cNvSpPr txBox="1"/>
          <p:nvPr>
            <p:ph type="title"/>
          </p:nvPr>
        </p:nvSpPr>
        <p:spPr>
          <a:xfrm>
            <a:off x="2266461" y="274638"/>
            <a:ext cx="6510300" cy="509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pt-BR"/>
              <a:t>Evolução Tecnológica em 2025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7"/>
          <p:cNvSpPr txBox="1"/>
          <p:nvPr>
            <p:ph idx="1" type="body"/>
          </p:nvPr>
        </p:nvSpPr>
        <p:spPr>
          <a:xfrm>
            <a:off x="2266450" y="1168859"/>
            <a:ext cx="6510300" cy="2277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Char char="●"/>
            </a:pPr>
            <a:r>
              <a:rPr lang="pt-BR">
                <a:solidFill>
                  <a:schemeClr val="dk1"/>
                </a:solidFill>
              </a:rPr>
              <a:t>Descontinuidade do modelo manual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Char char="●"/>
            </a:pPr>
            <a:r>
              <a:rPr lang="pt-BR">
                <a:solidFill>
                  <a:schemeClr val="dk1"/>
                </a:solidFill>
              </a:rPr>
              <a:t>Migração para </a:t>
            </a:r>
            <a:r>
              <a:rPr i="1" lang="pt-BR">
                <a:solidFill>
                  <a:schemeClr val="dk1"/>
                </a:solidFill>
              </a:rPr>
              <a:t>Hyperledger Besu</a:t>
            </a:r>
            <a:endParaRPr i="1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pt-BR">
                <a:solidFill>
                  <a:schemeClr val="dk1"/>
                </a:solidFill>
              </a:rPr>
              <a:t>Credencial </a:t>
            </a:r>
            <a:r>
              <a:rPr lang="pt-BR">
                <a:solidFill>
                  <a:srgbClr val="0000FF"/>
                </a:solidFill>
              </a:rPr>
              <a:t>“Vale Brinde”</a:t>
            </a:r>
            <a:endParaRPr>
              <a:solidFill>
                <a:srgbClr val="0000FF"/>
              </a:solidFill>
            </a:endParaRPr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Char char="●"/>
            </a:pPr>
            <a:r>
              <a:rPr lang="pt-BR">
                <a:solidFill>
                  <a:schemeClr val="dk1"/>
                </a:solidFill>
              </a:rPr>
              <a:t>Automatização da </a:t>
            </a:r>
            <a:r>
              <a:rPr lang="pt-BR">
                <a:solidFill>
                  <a:srgbClr val="001EFF"/>
                </a:solidFill>
              </a:rPr>
              <a:t>"Credencial da Sorte"</a:t>
            </a:r>
            <a:br>
              <a:rPr b="1" lang="pt-BR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800"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8"/>
          <p:cNvSpPr txBox="1"/>
          <p:nvPr>
            <p:ph type="title"/>
          </p:nvPr>
        </p:nvSpPr>
        <p:spPr>
          <a:xfrm>
            <a:off x="2266461" y="274638"/>
            <a:ext cx="6510300" cy="509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/>
              <a:t>Funcionamento do WRNP Game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8"/>
          <p:cNvSpPr txBox="1"/>
          <p:nvPr>
            <p:ph idx="1" type="body"/>
          </p:nvPr>
        </p:nvSpPr>
        <p:spPr>
          <a:xfrm>
            <a:off x="2266450" y="959600"/>
            <a:ext cx="6510300" cy="3899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Barlow"/>
              <a:buChar char="●"/>
            </a:pPr>
            <a:r>
              <a:rPr lang="pt-BR" sz="1700">
                <a:solidFill>
                  <a:schemeClr val="dk1"/>
                </a:solidFill>
              </a:rPr>
              <a:t>Baixar a carteira digital SOU iD da loja de aplicativos.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Barlow"/>
              <a:buChar char="●"/>
            </a:pPr>
            <a:r>
              <a:rPr lang="pt-BR" sz="1700">
                <a:solidFill>
                  <a:schemeClr val="dk1"/>
                </a:solidFill>
              </a:rPr>
              <a:t>Obter a credencial de inscrição (obrigatória), informando o CPF e lendo o QR code através da página: </a:t>
            </a:r>
            <a:r>
              <a:rPr lang="pt-BR" sz="1700" u="sng">
                <a:solidFill>
                  <a:schemeClr val="hlink"/>
                </a:solidFill>
                <a:hlinkClick r:id="rId3"/>
              </a:rPr>
              <a:t>https://wrnp-game.rnp.br/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700"/>
          </a:p>
        </p:txBody>
      </p:sp>
      <p:pic>
        <p:nvPicPr>
          <p:cNvPr id="106" name="Google Shape;10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09325" y="2278100"/>
            <a:ext cx="4470400" cy="2522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APA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ersonalizar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1_Personalizar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D452AA9114C74DB233E85CC49C021D" ma:contentTypeVersion="13" ma:contentTypeDescription="Create a new document." ma:contentTypeScope="" ma:versionID="22bb10662a4e9040469ecb479258da48">
  <xsd:schema xmlns:xsd="http://www.w3.org/2001/XMLSchema" xmlns:xs="http://www.w3.org/2001/XMLSchema" xmlns:p="http://schemas.microsoft.com/office/2006/metadata/properties" xmlns:ns2="2b5e868a-31e1-4ebe-9651-7b5e2b90c47f" xmlns:ns3="2aa2c7b6-9799-4ab1-b0ee-3db142e654af" targetNamespace="http://schemas.microsoft.com/office/2006/metadata/properties" ma:root="true" ma:fieldsID="5ca055a7fcefba3cd192426c34e939c6" ns2:_="" ns3:_="">
    <xsd:import namespace="2b5e868a-31e1-4ebe-9651-7b5e2b90c47f"/>
    <xsd:import namespace="2aa2c7b6-9799-4ab1-b0ee-3db142e654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5e868a-31e1-4ebe-9651-7b5e2b90c4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c6d6704-c1be-48d0-823f-e0f8bcbfaa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a2c7b6-9799-4ab1-b0ee-3db142e654a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198d749-8989-4e1d-bf29-fc41001de84f}" ma:internalName="TaxCatchAll" ma:showField="CatchAllData" ma:web="2aa2c7b6-9799-4ab1-b0ee-3db142e654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b5e868a-31e1-4ebe-9651-7b5e2b90c47f">
      <Terms xmlns="http://schemas.microsoft.com/office/infopath/2007/PartnerControls"/>
    </lcf76f155ced4ddcb4097134ff3c332f>
    <TaxCatchAll xmlns="2aa2c7b6-9799-4ab1-b0ee-3db142e654af" xsi:nil="true"/>
  </documentManagement>
</p:properties>
</file>

<file path=customXml/itemProps1.xml><?xml version="1.0" encoding="utf-8"?>
<ds:datastoreItem xmlns:ds="http://schemas.openxmlformats.org/officeDocument/2006/customXml" ds:itemID="{6F455A2D-FEA5-4F29-843E-2BC9750245F9}"/>
</file>

<file path=customXml/itemProps2.xml><?xml version="1.0" encoding="utf-8"?>
<ds:datastoreItem xmlns:ds="http://schemas.openxmlformats.org/officeDocument/2006/customXml" ds:itemID="{A3CE4075-72C8-4C11-B001-54CC3566C1FD}"/>
</file>

<file path=customXml/itemProps3.xml><?xml version="1.0" encoding="utf-8"?>
<ds:datastoreItem xmlns:ds="http://schemas.openxmlformats.org/officeDocument/2006/customXml" ds:itemID="{9A96CF55-06DD-486D-A065-63622A6AE4DC}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0x01010010D452AA9114C74DB233E85CC49C021D</vt:lpwstr>
  </property>
  <property fmtid="{D5CDD505-2E9C-101B-9397-08002B2CF9AE}" pid="3" name="Order">
    <vt:r8>513300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</Properties>
</file>