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71" r:id="rId6"/>
    <p:sldMasterId id="2147483677" r:id="rId7"/>
  </p:sldMasterIdLst>
  <p:notesMasterIdLst>
    <p:notesMasterId r:id="rId17"/>
  </p:notesMasterIdLst>
  <p:sldIdLst>
    <p:sldId id="263" r:id="rId8"/>
    <p:sldId id="257" r:id="rId9"/>
    <p:sldId id="272" r:id="rId10"/>
    <p:sldId id="268" r:id="rId11"/>
    <p:sldId id="264" r:id="rId12"/>
    <p:sldId id="270" r:id="rId13"/>
    <p:sldId id="290" r:id="rId14"/>
    <p:sldId id="289" r:id="rId15"/>
    <p:sldId id="26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132"/>
  </p:normalViewPr>
  <p:slideViewPr>
    <p:cSldViewPr snapToGrid="0">
      <p:cViewPr varScale="1">
        <p:scale>
          <a:sx n="149" d="100"/>
          <a:sy n="149" d="100"/>
        </p:scale>
        <p:origin x="366" y="1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41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96D92-F9AE-BE40-B8DC-7EFEA2BCA01F}" type="datetimeFigureOut">
              <a:rPr lang="pt-BR" smtClean="0"/>
              <a:t>19/05/2025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50279-B371-2540-9EEC-102D418A1CCD}" type="slidenum">
              <a:rPr lang="pt-BR" smtClean="0"/>
              <a:t>‹nº›</a:t>
            </a:fld>
            <a:endParaRPr lang="pt-BR"/>
          </a:p>
        </p:txBody>
      </p:sp>
    </p:spTree>
    <p:extLst>
      <p:ext uri="{BB962C8B-B14F-4D97-AF65-F5344CB8AC3E}">
        <p14:creationId xmlns:p14="http://schemas.microsoft.com/office/powerpoint/2010/main" val="35701480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USE THIS SLIDE WHEN PROVIDING GENERAL INTRO TO PERFSONAR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Explanation of graph: </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PANSTARRS Hawaii to Queen’s Unversity  - Researchers initially reported low throughput when running a transfer from Hawaii to Belfast. Such a long path involved multiple networks. The institutions along this path were all running perfSONAR and were able to use that information to narrow it down to a segment in the UK. The first part of the graph shows the problem of both los throughout and widely varying throughput. The first problem they  found was an undersized buffer that increased throughput ceiling but packet loss and dips remained (2). They then found a single LAG giving errors, removed it from aggregation and results stabilized (3)</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917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45B50279-B371-2540-9EEC-102D418A1CCD}" type="slidenum">
              <a:rPr lang="pt-BR" smtClean="0"/>
              <a:t>9</a:t>
            </a:fld>
            <a:endParaRPr lang="pt-BR"/>
          </a:p>
        </p:txBody>
      </p:sp>
    </p:spTree>
    <p:extLst>
      <p:ext uri="{BB962C8B-B14F-4D97-AF65-F5344CB8AC3E}">
        <p14:creationId xmlns:p14="http://schemas.microsoft.com/office/powerpoint/2010/main" val="341672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RNP25_CA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12862" y="1943030"/>
            <a:ext cx="3344982" cy="753277"/>
          </a:xfrm>
        </p:spPr>
        <p:txBody>
          <a:bodyPr anchor="b">
            <a:normAutofit/>
          </a:bodyPr>
          <a:lstStyle>
            <a:lvl1pPr algn="l">
              <a:defRPr sz="2200" b="0" i="0">
                <a:solidFill>
                  <a:schemeClr val="tx1"/>
                </a:solidFill>
                <a:latin typeface="Barlow" pitchFamily="2" charset="77"/>
              </a:defRPr>
            </a:lvl1pPr>
          </a:lstStyle>
          <a:p>
            <a:r>
              <a:rPr lang="pt-BR" dirty="0"/>
              <a:t>Clique para editar o título Mestre da PALESTRA</a:t>
            </a:r>
            <a:endParaRPr lang="en-US" dirty="0"/>
          </a:p>
        </p:txBody>
      </p:sp>
      <p:sp>
        <p:nvSpPr>
          <p:cNvPr id="3" name="Subtitle 2"/>
          <p:cNvSpPr>
            <a:spLocks noGrp="1"/>
          </p:cNvSpPr>
          <p:nvPr>
            <p:ph type="subTitle" idx="1" hasCustomPrompt="1"/>
          </p:nvPr>
        </p:nvSpPr>
        <p:spPr>
          <a:xfrm>
            <a:off x="5225332" y="3518168"/>
            <a:ext cx="3332514" cy="600540"/>
          </a:xfrm>
        </p:spPr>
        <p:txBody>
          <a:bodyPr>
            <a:noAutofit/>
          </a:bodyPr>
          <a:lstStyle>
            <a:lvl1pPr marL="0" indent="0" algn="l">
              <a:buNone/>
              <a:defRPr sz="1700" b="0" i="0">
                <a:solidFill>
                  <a:schemeClr val="tx1"/>
                </a:solidFill>
                <a:latin typeface="Barlow"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dirty="0"/>
              <a:t>Clique para editar NOME PALESTRANTE</a:t>
            </a:r>
          </a:p>
          <a:p>
            <a:endParaRPr lang="en-US" dirty="0"/>
          </a:p>
        </p:txBody>
      </p:sp>
      <p:sp>
        <p:nvSpPr>
          <p:cNvPr id="13" name="Espaço Reservado para Conteúdo 12">
            <a:extLst>
              <a:ext uri="{FF2B5EF4-FFF2-40B4-BE49-F238E27FC236}">
                <a16:creationId xmlns:a16="http://schemas.microsoft.com/office/drawing/2014/main" id="{998E250F-0937-D913-0888-E8FDEE0D29D6}"/>
              </a:ext>
            </a:extLst>
          </p:cNvPr>
          <p:cNvSpPr>
            <a:spLocks noGrp="1"/>
          </p:cNvSpPr>
          <p:nvPr>
            <p:ph sz="quarter" idx="10" hasCustomPrompt="1"/>
          </p:nvPr>
        </p:nvSpPr>
        <p:spPr>
          <a:xfrm>
            <a:off x="5212861" y="4414322"/>
            <a:ext cx="3344983" cy="326572"/>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pt-BR" sz="1700" b="0" i="1" kern="1200" dirty="0">
                <a:solidFill>
                  <a:schemeClr val="tx1"/>
                </a:solidFill>
                <a:latin typeface="Barlow" pitchFamily="2" charset="77"/>
                <a:ea typeface="+mn-ea"/>
                <a:cs typeface="+mn-cs"/>
              </a:defRPr>
            </a:lvl1pPr>
          </a:lstStyle>
          <a:p>
            <a:pPr lvl="0"/>
            <a:r>
              <a:rPr lang="pt-BR" dirty="0"/>
              <a:t>Clique para editar CARGO</a:t>
            </a:r>
          </a:p>
        </p:txBody>
      </p:sp>
    </p:spTree>
    <p:extLst>
      <p:ext uri="{BB962C8B-B14F-4D97-AF65-F5344CB8AC3E}">
        <p14:creationId xmlns:p14="http://schemas.microsoft.com/office/powerpoint/2010/main" val="313546049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21297" y="2173426"/>
            <a:ext cx="7089291" cy="124843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6000"/>
              <a:buFont typeface="Calibri"/>
              <a:buNone/>
              <a:defRPr sz="4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21296" y="3442098"/>
            <a:ext cx="7089292" cy="112054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595959"/>
              </a:buClr>
              <a:buSzPts val="3200"/>
              <a:buNone/>
              <a:defRPr sz="2400" i="1">
                <a:solidFill>
                  <a:srgbClr val="595959"/>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pic>
        <p:nvPicPr>
          <p:cNvPr id="39" name="Google Shape;39;p5"/>
          <p:cNvPicPr preferRelativeResize="0"/>
          <p:nvPr/>
        </p:nvPicPr>
        <p:blipFill rotWithShape="1">
          <a:blip r:embed="rId2">
            <a:alphaModFix/>
          </a:blip>
          <a:srcRect/>
          <a:stretch/>
        </p:blipFill>
        <p:spPr>
          <a:xfrm>
            <a:off x="156333" y="1861524"/>
            <a:ext cx="1264963" cy="1264963"/>
          </a:xfrm>
          <a:prstGeom prst="rect">
            <a:avLst/>
          </a:prstGeom>
          <a:noFill/>
          <a:ln>
            <a:noFill/>
          </a:ln>
        </p:spPr>
      </p:pic>
      <p:pic>
        <p:nvPicPr>
          <p:cNvPr id="40" name="Google Shape;40;p5"/>
          <p:cNvPicPr preferRelativeResize="0"/>
          <p:nvPr/>
        </p:nvPicPr>
        <p:blipFill rotWithShape="1">
          <a:blip r:embed="rId3">
            <a:alphaModFix amt="50000"/>
          </a:blip>
          <a:srcRect/>
          <a:stretch/>
        </p:blipFill>
        <p:spPr>
          <a:xfrm>
            <a:off x="7569867" y="-14756"/>
            <a:ext cx="1574134" cy="374794"/>
          </a:xfrm>
          <a:prstGeom prst="rect">
            <a:avLst/>
          </a:prstGeom>
          <a:noFill/>
          <a:ln>
            <a:noFill/>
          </a:ln>
        </p:spPr>
      </p:pic>
      <p:sp>
        <p:nvSpPr>
          <p:cNvPr id="41" name="Google Shape;41;p5"/>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42" name="Google Shape;42;p5"/>
          <p:cNvPicPr preferRelativeResize="0"/>
          <p:nvPr/>
        </p:nvPicPr>
        <p:blipFill rotWithShape="1">
          <a:blip r:embed="rId4">
            <a:alphaModFix amt="15000"/>
          </a:blip>
          <a:srcRect/>
          <a:stretch/>
        </p:blipFill>
        <p:spPr>
          <a:xfrm>
            <a:off x="628650" y="4732734"/>
            <a:ext cx="273763" cy="273763"/>
          </a:xfrm>
          <a:prstGeom prst="rect">
            <a:avLst/>
          </a:prstGeom>
          <a:noFill/>
          <a:ln>
            <a:noFill/>
          </a:ln>
        </p:spPr>
      </p:pic>
      <p:pic>
        <p:nvPicPr>
          <p:cNvPr id="43" name="Google Shape;43;p5"/>
          <p:cNvPicPr preferRelativeResize="0"/>
          <p:nvPr/>
        </p:nvPicPr>
        <p:blipFill rotWithShape="1">
          <a:blip r:embed="rId5">
            <a:alphaModFix amt="67000"/>
          </a:blip>
          <a:srcRect/>
          <a:stretch/>
        </p:blipFill>
        <p:spPr>
          <a:xfrm>
            <a:off x="5394956" y="4698188"/>
            <a:ext cx="3120390" cy="342900"/>
          </a:xfrm>
          <a:prstGeom prst="rect">
            <a:avLst/>
          </a:prstGeom>
          <a:noFill/>
          <a:ln>
            <a:noFill/>
          </a:ln>
        </p:spPr>
      </p:pic>
      <p:sp>
        <p:nvSpPr>
          <p:cNvPr id="44" name="Google Shape;44;p5"/>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245432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5" name="Google Shape;55;p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7" name="Google Shape;57;p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8" name="Google Shape;58;p7"/>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59" name="Google Shape;59;p7"/>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60" name="Google Shape;60;p7"/>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pic>
        <p:nvPicPr>
          <p:cNvPr id="61" name="Google Shape;61;p7"/>
          <p:cNvPicPr preferRelativeResize="0"/>
          <p:nvPr/>
        </p:nvPicPr>
        <p:blipFill rotWithShape="1">
          <a:blip r:embed="rId4">
            <a:alphaModFix amt="67000"/>
          </a:blip>
          <a:srcRect/>
          <a:stretch/>
        </p:blipFill>
        <p:spPr>
          <a:xfrm>
            <a:off x="5394956" y="4698188"/>
            <a:ext cx="3120390" cy="342900"/>
          </a:xfrm>
          <a:prstGeom prst="rect">
            <a:avLst/>
          </a:prstGeom>
          <a:noFill/>
          <a:ln>
            <a:noFill/>
          </a:ln>
        </p:spPr>
      </p:pic>
      <p:sp>
        <p:nvSpPr>
          <p:cNvPr id="62" name="Google Shape;62;p7"/>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144970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65" name="Google Shape;65;p8"/>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66" name="Google Shape;66;p8"/>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pic>
        <p:nvPicPr>
          <p:cNvPr id="67" name="Google Shape;67;p8"/>
          <p:cNvPicPr preferRelativeResize="0"/>
          <p:nvPr/>
        </p:nvPicPr>
        <p:blipFill rotWithShape="1">
          <a:blip r:embed="rId4">
            <a:alphaModFix amt="67000"/>
          </a:blip>
          <a:srcRect/>
          <a:stretch/>
        </p:blipFill>
        <p:spPr>
          <a:xfrm>
            <a:off x="5394956" y="4698188"/>
            <a:ext cx="3120390" cy="342900"/>
          </a:xfrm>
          <a:prstGeom prst="rect">
            <a:avLst/>
          </a:prstGeom>
          <a:noFill/>
          <a:ln>
            <a:noFill/>
          </a:ln>
        </p:spPr>
      </p:pic>
      <p:sp>
        <p:nvSpPr>
          <p:cNvPr id="68" name="Google Shape;68;p8"/>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928549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72" name="Google Shape;72;p9"/>
          <p:cNvSpPr txBox="1">
            <a:spLocks noGrp="1"/>
          </p:cNvSpPr>
          <p:nvPr>
            <p:ph type="body" idx="2"/>
          </p:nvPr>
        </p:nvSpPr>
        <p:spPr>
          <a:xfrm>
            <a:off x="629841" y="1543050"/>
            <a:ext cx="2949178" cy="3053663"/>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pic>
        <p:nvPicPr>
          <p:cNvPr id="73" name="Google Shape;73;p9"/>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74" name="Google Shape;74;p9"/>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75" name="Google Shape;75;p9"/>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pic>
        <p:nvPicPr>
          <p:cNvPr id="76" name="Google Shape;76;p9"/>
          <p:cNvPicPr preferRelativeResize="0"/>
          <p:nvPr/>
        </p:nvPicPr>
        <p:blipFill rotWithShape="1">
          <a:blip r:embed="rId4">
            <a:alphaModFix amt="67000"/>
          </a:blip>
          <a:srcRect/>
          <a:stretch/>
        </p:blipFill>
        <p:spPr>
          <a:xfrm>
            <a:off x="5394956" y="4698188"/>
            <a:ext cx="3120390" cy="342900"/>
          </a:xfrm>
          <a:prstGeom prst="rect">
            <a:avLst/>
          </a:prstGeom>
          <a:noFill/>
          <a:ln>
            <a:noFill/>
          </a:ln>
        </p:spPr>
      </p:pic>
      <p:sp>
        <p:nvSpPr>
          <p:cNvPr id="77" name="Google Shape;77;p9"/>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117494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a:spLocks noGrp="1"/>
          </p:cNvSpPr>
          <p:nvPr>
            <p:ph type="pic" idx="2"/>
          </p:nvPr>
        </p:nvSpPr>
        <p:spPr>
          <a:xfrm>
            <a:off x="3887391" y="740569"/>
            <a:ext cx="4629150" cy="3655219"/>
          </a:xfrm>
          <a:prstGeom prst="rect">
            <a:avLst/>
          </a:prstGeom>
          <a:noFill/>
          <a:ln>
            <a:noFill/>
          </a:ln>
        </p:spPr>
      </p:sp>
      <p:sp>
        <p:nvSpPr>
          <p:cNvPr id="81" name="Google Shape;81;p10"/>
          <p:cNvSpPr txBox="1">
            <a:spLocks noGrp="1"/>
          </p:cNvSpPr>
          <p:nvPr>
            <p:ph type="body" idx="1"/>
          </p:nvPr>
        </p:nvSpPr>
        <p:spPr>
          <a:xfrm>
            <a:off x="629841" y="1543050"/>
            <a:ext cx="2949178" cy="3072199"/>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pic>
        <p:nvPicPr>
          <p:cNvPr id="82" name="Google Shape;82;p10"/>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83" name="Google Shape;83;p10"/>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84" name="Google Shape;84;p10"/>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pic>
        <p:nvPicPr>
          <p:cNvPr id="85" name="Google Shape;85;p10"/>
          <p:cNvPicPr preferRelativeResize="0"/>
          <p:nvPr/>
        </p:nvPicPr>
        <p:blipFill rotWithShape="1">
          <a:blip r:embed="rId4">
            <a:alphaModFix amt="67000"/>
          </a:blip>
          <a:srcRect/>
          <a:stretch/>
        </p:blipFill>
        <p:spPr>
          <a:xfrm>
            <a:off x="5394956" y="4698188"/>
            <a:ext cx="3120390" cy="342900"/>
          </a:xfrm>
          <a:prstGeom prst="rect">
            <a:avLst/>
          </a:prstGeom>
          <a:noFill/>
          <a:ln>
            <a:noFill/>
          </a:ln>
        </p:spPr>
      </p:pic>
      <p:sp>
        <p:nvSpPr>
          <p:cNvPr id="86" name="Google Shape;86;p10"/>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107112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2916549" y="-918680"/>
            <a:ext cx="3310903"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90" name="Google Shape;90;p11"/>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91" name="Google Shape;91;p11"/>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92" name="Google Shape;92;p11"/>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pic>
        <p:nvPicPr>
          <p:cNvPr id="93" name="Google Shape;93;p11"/>
          <p:cNvPicPr preferRelativeResize="0"/>
          <p:nvPr/>
        </p:nvPicPr>
        <p:blipFill rotWithShape="1">
          <a:blip r:embed="rId4">
            <a:alphaModFix amt="67000"/>
          </a:blip>
          <a:srcRect/>
          <a:stretch/>
        </p:blipFill>
        <p:spPr>
          <a:xfrm>
            <a:off x="5394956" y="4698188"/>
            <a:ext cx="3120390" cy="342900"/>
          </a:xfrm>
          <a:prstGeom prst="rect">
            <a:avLst/>
          </a:prstGeom>
          <a:noFill/>
          <a:ln>
            <a:noFill/>
          </a:ln>
        </p:spPr>
      </p:pic>
      <p:sp>
        <p:nvSpPr>
          <p:cNvPr id="94" name="Google Shape;94;p11"/>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415240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rot="5400000">
            <a:off x="5326374" y="1491145"/>
            <a:ext cx="4406277"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1325874" y="-423380"/>
            <a:ext cx="440627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98" name="Google Shape;98;p12"/>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99" name="Google Shape;99;p12"/>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100" name="Google Shape;100;p12"/>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pic>
        <p:nvPicPr>
          <p:cNvPr id="101" name="Google Shape;101;p12"/>
          <p:cNvPicPr preferRelativeResize="0"/>
          <p:nvPr/>
        </p:nvPicPr>
        <p:blipFill rotWithShape="1">
          <a:blip r:embed="rId4">
            <a:alphaModFix amt="67000"/>
          </a:blip>
          <a:srcRect/>
          <a:stretch/>
        </p:blipFill>
        <p:spPr>
          <a:xfrm>
            <a:off x="5394956" y="4698188"/>
            <a:ext cx="3120390" cy="342900"/>
          </a:xfrm>
          <a:prstGeom prst="rect">
            <a:avLst/>
          </a:prstGeom>
          <a:noFill/>
          <a:ln>
            <a:noFill/>
          </a:ln>
        </p:spPr>
      </p:pic>
      <p:sp>
        <p:nvSpPr>
          <p:cNvPr id="102" name="Google Shape;102;p12"/>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1413032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NGLE COLUMN">
  <p:cSld name="SINGLE COLUMN">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358774" y="339725"/>
            <a:ext cx="6518475" cy="341775"/>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5" name="Google Shape;105;p13"/>
          <p:cNvSpPr txBox="1">
            <a:spLocks noGrp="1"/>
          </p:cNvSpPr>
          <p:nvPr>
            <p:ph type="body" idx="1"/>
          </p:nvPr>
        </p:nvSpPr>
        <p:spPr>
          <a:xfrm>
            <a:off x="358774" y="1047262"/>
            <a:ext cx="6518475" cy="255600"/>
          </a:xfrm>
          <a:prstGeom prst="rect">
            <a:avLst/>
          </a:prstGeom>
          <a:noFill/>
          <a:ln>
            <a:noFill/>
          </a:ln>
        </p:spPr>
        <p:txBody>
          <a:bodyPr spcFirstLastPara="1" wrap="square" lIns="0" tIns="0" rIns="0" bIns="0" anchor="t" anchorCtr="0">
            <a:normAutofit/>
          </a:bodyPr>
          <a:lstStyle>
            <a:lvl1pPr marL="342900" marR="0" lvl="0" indent="-171450" algn="l">
              <a:lnSpc>
                <a:spcPct val="90000"/>
              </a:lnSpc>
              <a:spcBef>
                <a:spcPts val="75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a:lnSpc>
                <a:spcPct val="90000"/>
              </a:lnSpc>
              <a:spcBef>
                <a:spcPts val="375"/>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a:lnSpc>
                <a:spcPct val="90000"/>
              </a:lnSpc>
              <a:spcBef>
                <a:spcPts val="375"/>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106" name="Google Shape;106;p13"/>
          <p:cNvSpPr txBox="1">
            <a:spLocks noGrp="1"/>
          </p:cNvSpPr>
          <p:nvPr>
            <p:ph type="body" idx="2"/>
          </p:nvPr>
        </p:nvSpPr>
        <p:spPr>
          <a:xfrm>
            <a:off x="358775" y="1429556"/>
            <a:ext cx="6518475" cy="3013875"/>
          </a:xfrm>
          <a:prstGeom prst="rect">
            <a:avLst/>
          </a:prstGeom>
          <a:noFill/>
          <a:ln>
            <a:noFill/>
          </a:ln>
        </p:spPr>
        <p:txBody>
          <a:bodyPr spcFirstLastPara="1" wrap="square" lIns="0" tIns="0" rIns="0" bIns="0" anchor="t" anchorCtr="0">
            <a:normAutofit/>
          </a:bodyPr>
          <a:lstStyle>
            <a:lvl1pPr marL="342900" marR="0" lvl="0" indent="-285750" algn="l">
              <a:lnSpc>
                <a:spcPct val="100000"/>
              </a:lnSpc>
              <a:spcBef>
                <a:spcPts val="75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85750" algn="l">
              <a:lnSpc>
                <a:spcPct val="10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85750" algn="l">
              <a:lnSpc>
                <a:spcPct val="10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a:lnSpc>
                <a:spcPct val="10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a:lnSpc>
                <a:spcPct val="10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7" name="Google Shape;107;p13"/>
          <p:cNvSpPr txBox="1">
            <a:spLocks noGrp="1"/>
          </p:cNvSpPr>
          <p:nvPr>
            <p:ph type="sldNum" idx="12"/>
          </p:nvPr>
        </p:nvSpPr>
        <p:spPr>
          <a:xfrm>
            <a:off x="358775" y="4623776"/>
            <a:ext cx="198000" cy="360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9pPr>
          </a:lstStyle>
          <a:p>
            <a:fld id="{00000000-1234-1234-1234-123412341234}" type="slidenum">
              <a:rPr lang="en-US" smtClean="0"/>
              <a:pPr/>
              <a:t>‹nº›</a:t>
            </a:fld>
            <a:endParaRPr lang="en-US"/>
          </a:p>
        </p:txBody>
      </p:sp>
      <p:sp>
        <p:nvSpPr>
          <p:cNvPr id="108" name="Google Shape;108;p13"/>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451753834"/>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 no logo">
  <p:cSld name="Title and Content - no logo">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457200" y="342900"/>
            <a:ext cx="8229600" cy="6858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chemeClr val="accent1"/>
              </a:buClr>
              <a:buSzPts val="4400"/>
              <a:buNone/>
              <a:defRPr i="0" u="none" strike="noStrike" cap="none">
                <a:solidFill>
                  <a:schemeClr val="accen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1" name="Google Shape;111;p14"/>
          <p:cNvSpPr txBox="1">
            <a:spLocks noGrp="1"/>
          </p:cNvSpPr>
          <p:nvPr>
            <p:ph type="sldNum" idx="12"/>
          </p:nvPr>
        </p:nvSpPr>
        <p:spPr>
          <a:xfrm>
            <a:off x="457200" y="4799691"/>
            <a:ext cx="447525" cy="273825"/>
          </a:xfrm>
          <a:prstGeom prst="rect">
            <a:avLst/>
          </a:prstGeom>
          <a:noFill/>
          <a:ln>
            <a:noFill/>
          </a:ln>
        </p:spPr>
        <p:txBody>
          <a:bodyPr spcFirstLastPara="1" wrap="square" lIns="121900" tIns="60925" rIns="121900" bIns="60925" anchor="ctr" anchorCtr="0">
            <a:noAutofit/>
          </a:bodyPr>
          <a:lstStyle>
            <a:lvl1pPr marL="0" marR="0" lvl="0"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900" b="0" i="0" u="none" strike="noStrike" cap="none">
                <a:solidFill>
                  <a:schemeClr val="dk2"/>
                </a:solidFill>
                <a:latin typeface="Calibri"/>
                <a:ea typeface="Calibri"/>
                <a:cs typeface="Calibri"/>
                <a:sym typeface="Calibri"/>
              </a:defRPr>
            </a:lvl9pPr>
          </a:lstStyle>
          <a:p>
            <a:fld id="{00000000-1234-1234-1234-123412341234}" type="slidenum">
              <a:rPr lang="en-US" smtClean="0"/>
              <a:pPr/>
              <a:t>‹nº›</a:t>
            </a:fld>
            <a:endParaRPr lang="en-US"/>
          </a:p>
        </p:txBody>
      </p:sp>
      <p:sp>
        <p:nvSpPr>
          <p:cNvPr id="112" name="Google Shape;112;p14"/>
          <p:cNvSpPr txBox="1">
            <a:spLocks noGrp="1"/>
          </p:cNvSpPr>
          <p:nvPr>
            <p:ph type="body" idx="1"/>
          </p:nvPr>
        </p:nvSpPr>
        <p:spPr>
          <a:xfrm>
            <a:off x="457275" y="1028700"/>
            <a:ext cx="8229600" cy="3770775"/>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SzPts val="2800"/>
              <a:buChar char="•"/>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Tree>
    <p:extLst>
      <p:ext uri="{BB962C8B-B14F-4D97-AF65-F5344CB8AC3E}">
        <p14:creationId xmlns:p14="http://schemas.microsoft.com/office/powerpoint/2010/main" val="196830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RNP25_MIOLO_1COLUN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BA84C-D28B-7B20-37D8-C1CACF0F3EE6}"/>
              </a:ext>
            </a:extLst>
          </p:cNvPr>
          <p:cNvSpPr>
            <a:spLocks noGrp="1"/>
          </p:cNvSpPr>
          <p:nvPr>
            <p:ph type="title" hasCustomPrompt="1"/>
          </p:nvPr>
        </p:nvSpPr>
        <p:spPr>
          <a:xfrm>
            <a:off x="2266461" y="274638"/>
            <a:ext cx="6510215" cy="509133"/>
          </a:xfrm>
          <a:prstGeom prst="rect">
            <a:avLst/>
          </a:prstGeom>
        </p:spPr>
        <p:txBody>
          <a:bodyPr/>
          <a:lstStyle>
            <a:lvl1pPr>
              <a:defRPr sz="2000" b="1" i="0">
                <a:solidFill>
                  <a:schemeClr val="tx1"/>
                </a:solidFill>
                <a:latin typeface="Barlow" pitchFamily="2" charset="77"/>
              </a:defRPr>
            </a:lvl1pPr>
          </a:lstStyle>
          <a:p>
            <a:r>
              <a:rPr lang="pt-BR" dirty="0"/>
              <a:t>Clique para editar o título Mestre da PALESTRA</a:t>
            </a:r>
          </a:p>
        </p:txBody>
      </p:sp>
      <p:sp>
        <p:nvSpPr>
          <p:cNvPr id="3" name="Espaço Reservado para Conteúdo 2">
            <a:extLst>
              <a:ext uri="{FF2B5EF4-FFF2-40B4-BE49-F238E27FC236}">
                <a16:creationId xmlns:a16="http://schemas.microsoft.com/office/drawing/2014/main" id="{6831EC9F-C6DB-F568-D9A0-69FF494EF9A7}"/>
              </a:ext>
            </a:extLst>
          </p:cNvPr>
          <p:cNvSpPr>
            <a:spLocks noGrp="1"/>
          </p:cNvSpPr>
          <p:nvPr>
            <p:ph idx="1" hasCustomPrompt="1"/>
          </p:nvPr>
        </p:nvSpPr>
        <p:spPr>
          <a:xfrm>
            <a:off x="2266462" y="1168855"/>
            <a:ext cx="6510214" cy="382360"/>
          </a:xfrm>
          <a:prstGeom prst="rect">
            <a:avLst/>
          </a:prstGeom>
        </p:spPr>
        <p:txBody>
          <a:bodyPr/>
          <a:lstStyle>
            <a:lvl1pPr marL="0" indent="0">
              <a:buNone/>
              <a:defRPr sz="1800" b="0" i="0">
                <a:solidFill>
                  <a:srgbClr val="001EFF"/>
                </a:solidFill>
                <a:latin typeface="Barlow" pitchFamily="2" charset="77"/>
              </a:defRPr>
            </a:lvl1pPr>
            <a:lvl2pPr marL="457200" indent="0">
              <a:buNone/>
              <a:defRPr/>
            </a:lvl2pPr>
          </a:lstStyle>
          <a:p>
            <a:pPr lvl="0"/>
            <a:r>
              <a:rPr lang="pt-BR" dirty="0"/>
              <a:t>Clique para editar os estilos de TÍTULO</a:t>
            </a:r>
          </a:p>
        </p:txBody>
      </p:sp>
      <p:sp>
        <p:nvSpPr>
          <p:cNvPr id="7" name="Espaço Reservado para Conteúdo 2">
            <a:extLst>
              <a:ext uri="{FF2B5EF4-FFF2-40B4-BE49-F238E27FC236}">
                <a16:creationId xmlns:a16="http://schemas.microsoft.com/office/drawing/2014/main" id="{21E14165-E4C0-E7C7-C8D7-AD396FFC8862}"/>
              </a:ext>
            </a:extLst>
          </p:cNvPr>
          <p:cNvSpPr>
            <a:spLocks noGrp="1"/>
          </p:cNvSpPr>
          <p:nvPr>
            <p:ph idx="13" hasCustomPrompt="1"/>
          </p:nvPr>
        </p:nvSpPr>
        <p:spPr>
          <a:xfrm>
            <a:off x="2266462" y="1808593"/>
            <a:ext cx="6510214" cy="3036940"/>
          </a:xfrm>
          <a:prstGeom prst="rect">
            <a:avLst/>
          </a:prstGeom>
        </p:spPr>
        <p:txBody>
          <a:bodyPr/>
          <a:lstStyle>
            <a:lvl1pPr marL="0" indent="0">
              <a:buNone/>
              <a:defRPr lang="pt-BR" sz="1700" b="0" i="0" kern="1200" dirty="0" smtClean="0">
                <a:solidFill>
                  <a:schemeClr val="tx1"/>
                </a:solidFill>
                <a:latin typeface="Barlow" pitchFamily="2" charset="77"/>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pt-BR" dirty="0"/>
              <a:t>Clique para editar os estilos de TEXTO CORRIDO – 1 COLUNA</a:t>
            </a:r>
          </a:p>
        </p:txBody>
      </p:sp>
    </p:spTree>
    <p:extLst>
      <p:ext uri="{BB962C8B-B14F-4D97-AF65-F5344CB8AC3E}">
        <p14:creationId xmlns:p14="http://schemas.microsoft.com/office/powerpoint/2010/main" val="17447309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RNP25_MIOLO_2COLUN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BA84C-D28B-7B20-37D8-C1CACF0F3EE6}"/>
              </a:ext>
            </a:extLst>
          </p:cNvPr>
          <p:cNvSpPr>
            <a:spLocks noGrp="1"/>
          </p:cNvSpPr>
          <p:nvPr>
            <p:ph type="title" hasCustomPrompt="1"/>
          </p:nvPr>
        </p:nvSpPr>
        <p:spPr>
          <a:xfrm>
            <a:off x="2266461" y="274638"/>
            <a:ext cx="6510215" cy="509133"/>
          </a:xfrm>
          <a:prstGeom prst="rect">
            <a:avLst/>
          </a:prstGeom>
        </p:spPr>
        <p:txBody>
          <a:bodyPr/>
          <a:lstStyle>
            <a:lvl1pPr>
              <a:defRPr sz="2000" b="1" i="0">
                <a:solidFill>
                  <a:schemeClr val="tx1"/>
                </a:solidFill>
                <a:latin typeface="Barlow" pitchFamily="2" charset="77"/>
              </a:defRPr>
            </a:lvl1pPr>
          </a:lstStyle>
          <a:p>
            <a:r>
              <a:rPr lang="pt-BR" dirty="0"/>
              <a:t>Clique para editar o título Mestre da PALESTRA</a:t>
            </a:r>
          </a:p>
        </p:txBody>
      </p:sp>
      <p:sp>
        <p:nvSpPr>
          <p:cNvPr id="3" name="Espaço Reservado para Conteúdo 2">
            <a:extLst>
              <a:ext uri="{FF2B5EF4-FFF2-40B4-BE49-F238E27FC236}">
                <a16:creationId xmlns:a16="http://schemas.microsoft.com/office/drawing/2014/main" id="{6831EC9F-C6DB-F568-D9A0-69FF494EF9A7}"/>
              </a:ext>
            </a:extLst>
          </p:cNvPr>
          <p:cNvSpPr>
            <a:spLocks noGrp="1"/>
          </p:cNvSpPr>
          <p:nvPr>
            <p:ph idx="1" hasCustomPrompt="1"/>
          </p:nvPr>
        </p:nvSpPr>
        <p:spPr>
          <a:xfrm>
            <a:off x="2266462" y="1168855"/>
            <a:ext cx="6510214" cy="382360"/>
          </a:xfrm>
          <a:prstGeom prst="rect">
            <a:avLst/>
          </a:prstGeom>
        </p:spPr>
        <p:txBody>
          <a:bodyPr/>
          <a:lstStyle>
            <a:lvl1pPr marL="0" indent="0">
              <a:buNone/>
              <a:defRPr sz="1800" b="0" i="0">
                <a:solidFill>
                  <a:srgbClr val="001EFF"/>
                </a:solidFill>
                <a:latin typeface="Barlow" pitchFamily="2" charset="77"/>
              </a:defRPr>
            </a:lvl1pPr>
            <a:lvl2pPr marL="457200" indent="0">
              <a:buNone/>
              <a:defRPr/>
            </a:lvl2pPr>
          </a:lstStyle>
          <a:p>
            <a:pPr lvl="0"/>
            <a:r>
              <a:rPr lang="pt-BR" dirty="0"/>
              <a:t>Clique para editar os estilos de TÍTULO</a:t>
            </a:r>
          </a:p>
        </p:txBody>
      </p:sp>
      <p:sp>
        <p:nvSpPr>
          <p:cNvPr id="7" name="Espaço Reservado para Conteúdo 2">
            <a:extLst>
              <a:ext uri="{FF2B5EF4-FFF2-40B4-BE49-F238E27FC236}">
                <a16:creationId xmlns:a16="http://schemas.microsoft.com/office/drawing/2014/main" id="{21E14165-E4C0-E7C7-C8D7-AD396FFC8862}"/>
              </a:ext>
            </a:extLst>
          </p:cNvPr>
          <p:cNvSpPr>
            <a:spLocks noGrp="1"/>
          </p:cNvSpPr>
          <p:nvPr>
            <p:ph idx="13" hasCustomPrompt="1"/>
          </p:nvPr>
        </p:nvSpPr>
        <p:spPr>
          <a:xfrm>
            <a:off x="2266462" y="1808593"/>
            <a:ext cx="6510214" cy="3036940"/>
          </a:xfrm>
          <a:prstGeom prst="rect">
            <a:avLst/>
          </a:prstGeom>
        </p:spPr>
        <p:txBody>
          <a:bodyPr numCol="2" spcCol="360000"/>
          <a:lstStyle>
            <a:lvl1pPr marL="0" indent="0">
              <a:buNone/>
              <a:defRPr lang="pt-BR" sz="1700" b="0" i="0" kern="1200" dirty="0" smtClean="0">
                <a:solidFill>
                  <a:schemeClr val="tx1"/>
                </a:solidFill>
                <a:latin typeface="Barlow" pitchFamily="2" charset="77"/>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pt-BR" dirty="0"/>
              <a:t>Clique para editar os estilos de TEXTO CORRIDO – 2 COLUNAS</a:t>
            </a:r>
          </a:p>
        </p:txBody>
      </p:sp>
    </p:spTree>
    <p:extLst>
      <p:ext uri="{BB962C8B-B14F-4D97-AF65-F5344CB8AC3E}">
        <p14:creationId xmlns:p14="http://schemas.microsoft.com/office/powerpoint/2010/main" val="62201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NP25_MIOLO_1COLUNA+IM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BA84C-D28B-7B20-37D8-C1CACF0F3EE6}"/>
              </a:ext>
            </a:extLst>
          </p:cNvPr>
          <p:cNvSpPr>
            <a:spLocks noGrp="1"/>
          </p:cNvSpPr>
          <p:nvPr>
            <p:ph type="title" hasCustomPrompt="1"/>
          </p:nvPr>
        </p:nvSpPr>
        <p:spPr>
          <a:xfrm>
            <a:off x="2266461" y="274638"/>
            <a:ext cx="6510215" cy="509133"/>
          </a:xfrm>
          <a:prstGeom prst="rect">
            <a:avLst/>
          </a:prstGeom>
        </p:spPr>
        <p:txBody>
          <a:bodyPr/>
          <a:lstStyle>
            <a:lvl1pPr>
              <a:defRPr sz="2000" b="1" i="0">
                <a:solidFill>
                  <a:schemeClr val="tx1"/>
                </a:solidFill>
                <a:latin typeface="Barlow" pitchFamily="2" charset="77"/>
              </a:defRPr>
            </a:lvl1pPr>
          </a:lstStyle>
          <a:p>
            <a:r>
              <a:rPr lang="pt-BR" dirty="0"/>
              <a:t>Clique para editar o título Mestre da PALESTRA</a:t>
            </a:r>
          </a:p>
        </p:txBody>
      </p:sp>
      <p:sp>
        <p:nvSpPr>
          <p:cNvPr id="3" name="Espaço Reservado para Conteúdo 2">
            <a:extLst>
              <a:ext uri="{FF2B5EF4-FFF2-40B4-BE49-F238E27FC236}">
                <a16:creationId xmlns:a16="http://schemas.microsoft.com/office/drawing/2014/main" id="{6831EC9F-C6DB-F568-D9A0-69FF494EF9A7}"/>
              </a:ext>
            </a:extLst>
          </p:cNvPr>
          <p:cNvSpPr>
            <a:spLocks noGrp="1"/>
          </p:cNvSpPr>
          <p:nvPr>
            <p:ph idx="1" hasCustomPrompt="1"/>
          </p:nvPr>
        </p:nvSpPr>
        <p:spPr>
          <a:xfrm>
            <a:off x="2266462" y="1168855"/>
            <a:ext cx="6510214" cy="382360"/>
          </a:xfrm>
          <a:prstGeom prst="rect">
            <a:avLst/>
          </a:prstGeom>
        </p:spPr>
        <p:txBody>
          <a:bodyPr/>
          <a:lstStyle>
            <a:lvl1pPr marL="0" indent="0">
              <a:buNone/>
              <a:defRPr sz="1800" b="0" i="0">
                <a:solidFill>
                  <a:srgbClr val="001EFF"/>
                </a:solidFill>
                <a:latin typeface="Barlow" pitchFamily="2" charset="77"/>
              </a:defRPr>
            </a:lvl1pPr>
            <a:lvl2pPr marL="457200" indent="0">
              <a:buNone/>
              <a:defRPr/>
            </a:lvl2pPr>
          </a:lstStyle>
          <a:p>
            <a:pPr lvl="0"/>
            <a:r>
              <a:rPr lang="pt-BR" dirty="0"/>
              <a:t>Clique para editar os estilos de TÍTULO</a:t>
            </a:r>
          </a:p>
        </p:txBody>
      </p:sp>
      <p:sp>
        <p:nvSpPr>
          <p:cNvPr id="7" name="Espaço Reservado para Conteúdo 2">
            <a:extLst>
              <a:ext uri="{FF2B5EF4-FFF2-40B4-BE49-F238E27FC236}">
                <a16:creationId xmlns:a16="http://schemas.microsoft.com/office/drawing/2014/main" id="{21E14165-E4C0-E7C7-C8D7-AD396FFC8862}"/>
              </a:ext>
            </a:extLst>
          </p:cNvPr>
          <p:cNvSpPr>
            <a:spLocks noGrp="1"/>
          </p:cNvSpPr>
          <p:nvPr>
            <p:ph idx="13" hasCustomPrompt="1"/>
          </p:nvPr>
        </p:nvSpPr>
        <p:spPr>
          <a:xfrm>
            <a:off x="2266462" y="1808593"/>
            <a:ext cx="3110523" cy="3036940"/>
          </a:xfrm>
          <a:prstGeom prst="rect">
            <a:avLst/>
          </a:prstGeom>
        </p:spPr>
        <p:txBody>
          <a:bodyPr/>
          <a:lstStyle>
            <a:lvl1pPr marL="0" indent="0">
              <a:buNone/>
              <a:defRPr lang="pt-BR" sz="1700" b="0" i="0" kern="1200" dirty="0" smtClean="0">
                <a:solidFill>
                  <a:schemeClr val="tx1"/>
                </a:solidFill>
                <a:latin typeface="Barlow" pitchFamily="2" charset="77"/>
                <a:ea typeface="+mn-ea"/>
                <a:cs typeface="+mn-cs"/>
              </a:defRPr>
            </a:lvl1pPr>
            <a:lvl2pPr marL="457200" indent="0">
              <a:buNone/>
              <a:defRPr/>
            </a:lvl2pPr>
          </a:lstStyle>
          <a:p>
            <a:pPr marL="0" lvl="0" indent="0" algn="l" defTabSz="914400" rtl="0" eaLnBrk="1" latinLnBrk="0" hangingPunct="1">
              <a:lnSpc>
                <a:spcPct val="90000"/>
              </a:lnSpc>
              <a:spcBef>
                <a:spcPts val="1000"/>
              </a:spcBef>
              <a:buFont typeface="Arial" panose="020B0604020202020204" pitchFamily="34" charset="0"/>
              <a:buNone/>
            </a:pPr>
            <a:r>
              <a:rPr lang="pt-BR" dirty="0"/>
              <a:t>Clique para editar os estilos de TEXTO CORRIDO – 1 COLUNA</a:t>
            </a:r>
          </a:p>
        </p:txBody>
      </p:sp>
      <p:sp>
        <p:nvSpPr>
          <p:cNvPr id="5" name="Espaço Reservado para Imagem 4">
            <a:extLst>
              <a:ext uri="{FF2B5EF4-FFF2-40B4-BE49-F238E27FC236}">
                <a16:creationId xmlns:a16="http://schemas.microsoft.com/office/drawing/2014/main" id="{73FED905-7FEC-941A-50D2-EB714E657916}"/>
              </a:ext>
            </a:extLst>
          </p:cNvPr>
          <p:cNvSpPr>
            <a:spLocks noGrp="1"/>
          </p:cNvSpPr>
          <p:nvPr>
            <p:ph type="pic" sz="quarter" idx="14"/>
          </p:nvPr>
        </p:nvSpPr>
        <p:spPr>
          <a:xfrm>
            <a:off x="5791200" y="1828800"/>
            <a:ext cx="2986088" cy="3040063"/>
          </a:xfrm>
          <a:prstGeom prst="rect">
            <a:avLst/>
          </a:prstGeom>
        </p:spPr>
        <p:txBody>
          <a:bodyPr/>
          <a:lstStyle/>
          <a:p>
            <a:endParaRPr lang="pt-BR"/>
          </a:p>
        </p:txBody>
      </p:sp>
    </p:spTree>
    <p:extLst>
      <p:ext uri="{BB962C8B-B14F-4D97-AF65-F5344CB8AC3E}">
        <p14:creationId xmlns:p14="http://schemas.microsoft.com/office/powerpoint/2010/main" val="22629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NP25_MIOLO_IM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BA84C-D28B-7B20-37D8-C1CACF0F3EE6}"/>
              </a:ext>
            </a:extLst>
          </p:cNvPr>
          <p:cNvSpPr>
            <a:spLocks noGrp="1"/>
          </p:cNvSpPr>
          <p:nvPr>
            <p:ph type="title" hasCustomPrompt="1"/>
          </p:nvPr>
        </p:nvSpPr>
        <p:spPr>
          <a:xfrm>
            <a:off x="2266461" y="274638"/>
            <a:ext cx="6510215" cy="509133"/>
          </a:xfrm>
          <a:prstGeom prst="rect">
            <a:avLst/>
          </a:prstGeom>
        </p:spPr>
        <p:txBody>
          <a:bodyPr/>
          <a:lstStyle>
            <a:lvl1pPr>
              <a:defRPr sz="2000" b="1" i="0">
                <a:solidFill>
                  <a:schemeClr val="tx1"/>
                </a:solidFill>
                <a:latin typeface="Barlow" pitchFamily="2" charset="77"/>
              </a:defRPr>
            </a:lvl1pPr>
          </a:lstStyle>
          <a:p>
            <a:r>
              <a:rPr lang="pt-BR" dirty="0"/>
              <a:t>Clique para editar o título Mestre da PALESTRA</a:t>
            </a:r>
          </a:p>
        </p:txBody>
      </p:sp>
      <p:sp>
        <p:nvSpPr>
          <p:cNvPr id="3" name="Espaço Reservado para Conteúdo 2">
            <a:extLst>
              <a:ext uri="{FF2B5EF4-FFF2-40B4-BE49-F238E27FC236}">
                <a16:creationId xmlns:a16="http://schemas.microsoft.com/office/drawing/2014/main" id="{6831EC9F-C6DB-F568-D9A0-69FF494EF9A7}"/>
              </a:ext>
            </a:extLst>
          </p:cNvPr>
          <p:cNvSpPr>
            <a:spLocks noGrp="1"/>
          </p:cNvSpPr>
          <p:nvPr>
            <p:ph idx="1" hasCustomPrompt="1"/>
          </p:nvPr>
        </p:nvSpPr>
        <p:spPr>
          <a:xfrm>
            <a:off x="2266462" y="1168855"/>
            <a:ext cx="6510214" cy="382360"/>
          </a:xfrm>
          <a:prstGeom prst="rect">
            <a:avLst/>
          </a:prstGeom>
        </p:spPr>
        <p:txBody>
          <a:bodyPr/>
          <a:lstStyle>
            <a:lvl1pPr marL="0" indent="0">
              <a:buNone/>
              <a:defRPr sz="1800" b="0" i="0">
                <a:solidFill>
                  <a:srgbClr val="001EFF"/>
                </a:solidFill>
                <a:latin typeface="Barlow" pitchFamily="2" charset="77"/>
              </a:defRPr>
            </a:lvl1pPr>
            <a:lvl2pPr marL="457200" indent="0">
              <a:buNone/>
              <a:defRPr/>
            </a:lvl2pPr>
          </a:lstStyle>
          <a:p>
            <a:pPr lvl="0"/>
            <a:r>
              <a:rPr lang="pt-BR" dirty="0"/>
              <a:t>Clique para editar os estilos de TÍTULO</a:t>
            </a:r>
          </a:p>
        </p:txBody>
      </p:sp>
      <p:sp>
        <p:nvSpPr>
          <p:cNvPr id="5" name="Espaço Reservado para Imagem 4">
            <a:extLst>
              <a:ext uri="{FF2B5EF4-FFF2-40B4-BE49-F238E27FC236}">
                <a16:creationId xmlns:a16="http://schemas.microsoft.com/office/drawing/2014/main" id="{73FED905-7FEC-941A-50D2-EB714E657916}"/>
              </a:ext>
            </a:extLst>
          </p:cNvPr>
          <p:cNvSpPr>
            <a:spLocks noGrp="1"/>
          </p:cNvSpPr>
          <p:nvPr>
            <p:ph type="pic" sz="quarter" idx="14"/>
          </p:nvPr>
        </p:nvSpPr>
        <p:spPr>
          <a:xfrm>
            <a:off x="2266461" y="1828800"/>
            <a:ext cx="6510827" cy="3040063"/>
          </a:xfrm>
          <a:prstGeom prst="rect">
            <a:avLst/>
          </a:prstGeom>
        </p:spPr>
        <p:txBody>
          <a:bodyPr/>
          <a:lstStyle/>
          <a:p>
            <a:endParaRPr lang="pt-BR"/>
          </a:p>
        </p:txBody>
      </p:sp>
    </p:spTree>
    <p:extLst>
      <p:ext uri="{BB962C8B-B14F-4D97-AF65-F5344CB8AC3E}">
        <p14:creationId xmlns:p14="http://schemas.microsoft.com/office/powerpoint/2010/main" val="61121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WRNP25_ENCERRAMEN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F6DD00-D899-CE72-DE7B-CAD0DD014670}"/>
              </a:ext>
            </a:extLst>
          </p:cNvPr>
          <p:cNvSpPr>
            <a:spLocks noGrp="1"/>
          </p:cNvSpPr>
          <p:nvPr>
            <p:ph type="ctrTitle" hasCustomPrompt="1"/>
          </p:nvPr>
        </p:nvSpPr>
        <p:spPr>
          <a:xfrm>
            <a:off x="5642708" y="2008064"/>
            <a:ext cx="3243314" cy="334737"/>
          </a:xfrm>
          <a:prstGeom prst="rect">
            <a:avLst/>
          </a:prstGeom>
        </p:spPr>
        <p:txBody>
          <a:bodyPr anchor="b"/>
          <a:lstStyle>
            <a:lvl1pPr algn="l">
              <a:defRPr sz="2000" b="1" i="0">
                <a:solidFill>
                  <a:schemeClr val="bg1"/>
                </a:solidFill>
                <a:latin typeface="Barlow" pitchFamily="2" charset="77"/>
              </a:defRPr>
            </a:lvl1pPr>
          </a:lstStyle>
          <a:p>
            <a:r>
              <a:rPr lang="pt-BR" dirty="0"/>
              <a:t>OBRIGADO (A)!</a:t>
            </a:r>
          </a:p>
        </p:txBody>
      </p:sp>
      <p:sp>
        <p:nvSpPr>
          <p:cNvPr id="3" name="Subtítulo 2">
            <a:extLst>
              <a:ext uri="{FF2B5EF4-FFF2-40B4-BE49-F238E27FC236}">
                <a16:creationId xmlns:a16="http://schemas.microsoft.com/office/drawing/2014/main" id="{0B7B4AAF-35FD-FC08-7FFA-20632D614D32}"/>
              </a:ext>
            </a:extLst>
          </p:cNvPr>
          <p:cNvSpPr>
            <a:spLocks noGrp="1"/>
          </p:cNvSpPr>
          <p:nvPr>
            <p:ph type="subTitle" idx="1" hasCustomPrompt="1"/>
          </p:nvPr>
        </p:nvSpPr>
        <p:spPr>
          <a:xfrm>
            <a:off x="5642706" y="2579565"/>
            <a:ext cx="3243313" cy="334737"/>
          </a:xfrm>
          <a:prstGeom prst="rect">
            <a:avLst/>
          </a:prstGeom>
        </p:spPr>
        <p:txBody>
          <a:bodyPr/>
          <a:lstStyle>
            <a:lvl1pPr marL="0" indent="0" algn="l">
              <a:buNone/>
              <a:defRPr sz="1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Contato palestrante</a:t>
            </a:r>
          </a:p>
        </p:txBody>
      </p:sp>
    </p:spTree>
    <p:extLst>
      <p:ext uri="{BB962C8B-B14F-4D97-AF65-F5344CB8AC3E}">
        <p14:creationId xmlns:p14="http://schemas.microsoft.com/office/powerpoint/2010/main" val="37819795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28651" y="1343041"/>
            <a:ext cx="7886700" cy="13014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621196" y="2745797"/>
            <a:ext cx="7886700" cy="51968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i="1"/>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6" name="Google Shape;16;p2"/>
          <p:cNvPicPr preferRelativeResize="0"/>
          <p:nvPr/>
        </p:nvPicPr>
        <p:blipFill rotWithShape="1">
          <a:blip r:embed="rId2">
            <a:alphaModFix amt="60000"/>
          </a:blip>
          <a:srcRect/>
          <a:stretch/>
        </p:blipFill>
        <p:spPr>
          <a:xfrm>
            <a:off x="1905001" y="0"/>
            <a:ext cx="5333999" cy="1269994"/>
          </a:xfrm>
          <a:prstGeom prst="rect">
            <a:avLst/>
          </a:prstGeom>
          <a:noFill/>
          <a:ln>
            <a:noFill/>
          </a:ln>
        </p:spPr>
      </p:pic>
      <p:sp>
        <p:nvSpPr>
          <p:cNvPr id="17" name="Google Shape;17;p2"/>
          <p:cNvSpPr txBox="1"/>
          <p:nvPr/>
        </p:nvSpPr>
        <p:spPr>
          <a:xfrm>
            <a:off x="1142999" y="3402990"/>
            <a:ext cx="6858000" cy="444206"/>
          </a:xfrm>
          <a:prstGeom prst="rect">
            <a:avLst/>
          </a:prstGeom>
          <a:noFill/>
          <a:ln>
            <a:noFill/>
          </a:ln>
        </p:spPr>
        <p:txBody>
          <a:bodyPr spcFirstLastPara="1" wrap="square" lIns="68569" tIns="34275" rIns="68569" bIns="34275"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1800" b="0" i="1" u="none" strike="noStrike" cap="none">
              <a:solidFill>
                <a:schemeClr val="dk1"/>
              </a:solidFill>
              <a:latin typeface="Calibri"/>
              <a:ea typeface="Calibri"/>
              <a:cs typeface="Calibri"/>
              <a:sym typeface="Calibri"/>
            </a:endParaRPr>
          </a:p>
        </p:txBody>
      </p:sp>
      <p:sp>
        <p:nvSpPr>
          <p:cNvPr id="18" name="Google Shape;18;p2"/>
          <p:cNvSpPr txBox="1"/>
          <p:nvPr/>
        </p:nvSpPr>
        <p:spPr>
          <a:xfrm>
            <a:off x="628651" y="4326227"/>
            <a:ext cx="2955186" cy="253885"/>
          </a:xfrm>
          <a:prstGeom prst="rect">
            <a:avLst/>
          </a:prstGeom>
          <a:noFill/>
          <a:ln>
            <a:noFill/>
          </a:ln>
        </p:spPr>
        <p:txBody>
          <a:bodyPr spcFirstLastPara="1" wrap="square" lIns="68569" tIns="34275" rIns="68569" bIns="34275"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1" u="none" strike="noStrike" cap="none">
                <a:solidFill>
                  <a:srgbClr val="000000"/>
                </a:solidFill>
                <a:latin typeface="Calibri"/>
                <a:ea typeface="Calibri"/>
                <a:cs typeface="Calibri"/>
                <a:sym typeface="Calibri"/>
              </a:rPr>
              <a:t>perfSONAR is developed by a partnership of</a:t>
            </a:r>
            <a:endParaRPr sz="1050" b="0" i="0" u="none" strike="noStrike" cap="none">
              <a:solidFill>
                <a:srgbClr val="000000"/>
              </a:solidFill>
              <a:latin typeface="Arial"/>
              <a:ea typeface="Arial"/>
              <a:cs typeface="Arial"/>
              <a:sym typeface="Arial"/>
            </a:endParaRPr>
          </a:p>
        </p:txBody>
      </p:sp>
      <p:sp>
        <p:nvSpPr>
          <p:cNvPr id="19" name="Google Shape;19;p2"/>
          <p:cNvSpPr txBox="1">
            <a:spLocks noGrp="1"/>
          </p:cNvSpPr>
          <p:nvPr>
            <p:ph type="body" idx="2"/>
          </p:nvPr>
        </p:nvSpPr>
        <p:spPr>
          <a:xfrm>
            <a:off x="628651" y="3389240"/>
            <a:ext cx="7886700" cy="519686"/>
          </a:xfrm>
          <a:prstGeom prst="rect">
            <a:avLst/>
          </a:prstGeom>
          <a:noFill/>
          <a:ln>
            <a:noFill/>
          </a:ln>
        </p:spPr>
        <p:txBody>
          <a:bodyPr spcFirstLastPara="1" wrap="square" lIns="91425" tIns="45700" rIns="91425" bIns="45700" anchor="ctr" anchorCtr="0">
            <a:normAutofit/>
          </a:bodyPr>
          <a:lstStyle>
            <a:lvl1pPr marL="342900" lvl="0" indent="-171450" algn="ctr">
              <a:lnSpc>
                <a:spcPct val="90000"/>
              </a:lnSpc>
              <a:spcBef>
                <a:spcPts val="750"/>
              </a:spcBef>
              <a:spcAft>
                <a:spcPts val="0"/>
              </a:spcAft>
              <a:buClr>
                <a:schemeClr val="dk1"/>
              </a:buClr>
              <a:buSzPts val="2000"/>
              <a:buNone/>
              <a:defRPr sz="1500"/>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20" name="Google Shape;20;p2"/>
          <p:cNvPicPr preferRelativeResize="0"/>
          <p:nvPr/>
        </p:nvPicPr>
        <p:blipFill rotWithShape="1">
          <a:blip r:embed="rId3">
            <a:alphaModFix/>
          </a:blip>
          <a:srcRect/>
          <a:stretch/>
        </p:blipFill>
        <p:spPr>
          <a:xfrm>
            <a:off x="3583838" y="4213135"/>
            <a:ext cx="4368547" cy="480060"/>
          </a:xfrm>
          <a:prstGeom prst="rect">
            <a:avLst/>
          </a:prstGeom>
          <a:noFill/>
          <a:ln>
            <a:noFill/>
          </a:ln>
        </p:spPr>
      </p:pic>
      <p:sp>
        <p:nvSpPr>
          <p:cNvPr id="21" name="Google Shape;21;p2"/>
          <p:cNvSpPr txBox="1"/>
          <p:nvPr/>
        </p:nvSpPr>
        <p:spPr>
          <a:xfrm>
            <a:off x="635813" y="4779413"/>
            <a:ext cx="7857450" cy="553976"/>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1350">
                <a:solidFill>
                  <a:srgbClr val="888888"/>
                </a:solidFill>
              </a:rPr>
              <a:t>©2025 The perfSONAR Project and its Contributors  ・  Licensed CC BY-SA 4.0  ・  https://www.perfsonar.net</a:t>
            </a:r>
            <a:endParaRPr sz="1350">
              <a:solidFill>
                <a:srgbClr val="888888"/>
              </a:solidFill>
            </a:endParaRPr>
          </a:p>
        </p:txBody>
      </p:sp>
    </p:spTree>
    <p:extLst>
      <p:ext uri="{BB962C8B-B14F-4D97-AF65-F5344CB8AC3E}">
        <p14:creationId xmlns:p14="http://schemas.microsoft.com/office/powerpoint/2010/main" val="339886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311700" y="1152475"/>
            <a:ext cx="8520525" cy="3416400"/>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SzPts val="2800"/>
              <a:buChar char="•"/>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
        <p:nvSpPr>
          <p:cNvPr id="24" name="Google Shape;24;p3"/>
          <p:cNvSpPr txBox="1">
            <a:spLocks noGrp="1"/>
          </p:cNvSpPr>
          <p:nvPr>
            <p:ph type="title"/>
          </p:nvPr>
        </p:nvSpPr>
        <p:spPr>
          <a:xfrm>
            <a:off x="628650" y="159544"/>
            <a:ext cx="7886700" cy="994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3"/>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26" name="Google Shape;26;p3"/>
          <p:cNvSpPr txBox="1">
            <a:spLocks noGrp="1"/>
          </p:cNvSpPr>
          <p:nvPr>
            <p:ph type="sldNum" idx="12"/>
          </p:nvPr>
        </p:nvSpPr>
        <p:spPr>
          <a:xfrm>
            <a:off x="628650" y="4732733"/>
            <a:ext cx="273825" cy="2738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27" name="Google Shape;27;p3"/>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spTree>
    <p:extLst>
      <p:ext uri="{BB962C8B-B14F-4D97-AF65-F5344CB8AC3E}">
        <p14:creationId xmlns:p14="http://schemas.microsoft.com/office/powerpoint/2010/main" val="231535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28650" y="1268016"/>
            <a:ext cx="7886700" cy="339804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31" name="Google Shape;31;p4"/>
          <p:cNvPicPr preferRelativeResize="0"/>
          <p:nvPr/>
        </p:nvPicPr>
        <p:blipFill rotWithShape="1">
          <a:blip r:embed="rId2">
            <a:alphaModFix amt="50000"/>
          </a:blip>
          <a:srcRect/>
          <a:stretch/>
        </p:blipFill>
        <p:spPr>
          <a:xfrm>
            <a:off x="7569867" y="-14756"/>
            <a:ext cx="1574134" cy="374794"/>
          </a:xfrm>
          <a:prstGeom prst="rect">
            <a:avLst/>
          </a:prstGeom>
          <a:noFill/>
          <a:ln>
            <a:noFill/>
          </a:ln>
        </p:spPr>
      </p:pic>
      <p:sp>
        <p:nvSpPr>
          <p:cNvPr id="32" name="Google Shape;32;p4"/>
          <p:cNvSpPr txBox="1">
            <a:spLocks noGrp="1"/>
          </p:cNvSpPr>
          <p:nvPr>
            <p:ph type="sldNum" idx="12"/>
          </p:nvPr>
        </p:nvSpPr>
        <p:spPr>
          <a:xfrm>
            <a:off x="628650" y="4732734"/>
            <a:ext cx="273763" cy="273763"/>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000000"/>
                </a:solidFill>
                <a:latin typeface="Calibri"/>
                <a:ea typeface="Calibri"/>
                <a:cs typeface="Calibri"/>
                <a:sym typeface="Calibri"/>
              </a:defRPr>
            </a:lvl9pPr>
          </a:lstStyle>
          <a:p>
            <a:fld id="{00000000-1234-1234-1234-123412341234}" type="slidenum">
              <a:rPr lang="en-US" smtClean="0"/>
              <a:pPr/>
              <a:t>‹nº›</a:t>
            </a:fld>
            <a:endParaRPr lang="en-US"/>
          </a:p>
        </p:txBody>
      </p:sp>
      <p:pic>
        <p:nvPicPr>
          <p:cNvPr id="33" name="Google Shape;33;p4"/>
          <p:cNvPicPr preferRelativeResize="0"/>
          <p:nvPr/>
        </p:nvPicPr>
        <p:blipFill rotWithShape="1">
          <a:blip r:embed="rId3">
            <a:alphaModFix amt="15000"/>
          </a:blip>
          <a:srcRect/>
          <a:stretch/>
        </p:blipFill>
        <p:spPr>
          <a:xfrm>
            <a:off x="628650" y="4732734"/>
            <a:ext cx="273763" cy="273763"/>
          </a:xfrm>
          <a:prstGeom prst="rect">
            <a:avLst/>
          </a:prstGeom>
          <a:noFill/>
          <a:ln>
            <a:noFill/>
          </a:ln>
        </p:spPr>
      </p:pic>
      <p:pic>
        <p:nvPicPr>
          <p:cNvPr id="34" name="Google Shape;34;p4"/>
          <p:cNvPicPr preferRelativeResize="0"/>
          <p:nvPr/>
        </p:nvPicPr>
        <p:blipFill rotWithShape="1">
          <a:blip r:embed="rId4">
            <a:alphaModFix amt="67000"/>
          </a:blip>
          <a:srcRect/>
          <a:stretch/>
        </p:blipFill>
        <p:spPr>
          <a:xfrm>
            <a:off x="5394956" y="4698188"/>
            <a:ext cx="3120390" cy="342900"/>
          </a:xfrm>
          <a:prstGeom prst="rect">
            <a:avLst/>
          </a:prstGeom>
          <a:noFill/>
          <a:ln>
            <a:noFill/>
          </a:ln>
        </p:spPr>
      </p:pic>
      <p:sp>
        <p:nvSpPr>
          <p:cNvPr id="35" name="Google Shape;35;p4"/>
          <p:cNvSpPr txBox="1"/>
          <p:nvPr/>
        </p:nvSpPr>
        <p:spPr>
          <a:xfrm>
            <a:off x="847706" y="4748475"/>
            <a:ext cx="4547250" cy="242352"/>
          </a:xfrm>
          <a:prstGeom prst="rect">
            <a:avLst/>
          </a:prstGeom>
          <a:noFill/>
          <a:ln>
            <a:noFill/>
          </a:ln>
        </p:spPr>
        <p:txBody>
          <a:bodyPr spcFirstLastPara="1" wrap="square" lIns="68569" tIns="68569" rIns="68569" bIns="68569" anchor="t" anchorCtr="0">
            <a:spAutoFit/>
          </a:bodyPr>
          <a:lstStyle/>
          <a:p>
            <a:pPr marL="0" lvl="0" indent="0" algn="ctr" rtl="0">
              <a:spcBef>
                <a:spcPts val="0"/>
              </a:spcBef>
              <a:spcAft>
                <a:spcPts val="0"/>
              </a:spcAft>
              <a:buNone/>
            </a:pPr>
            <a:r>
              <a:rPr lang="en-US" sz="675">
                <a:solidFill>
                  <a:srgbClr val="888888"/>
                </a:solidFill>
              </a:rPr>
              <a:t>©2025 The perfSONAR Project and its Contributors  ・  Licensed CC BY-SA 4.0  ・  https://www.perfsonar.net</a:t>
            </a:r>
            <a:endParaRPr sz="675">
              <a:solidFill>
                <a:srgbClr val="888888"/>
              </a:solidFill>
            </a:endParaRPr>
          </a:p>
        </p:txBody>
      </p:sp>
    </p:spTree>
    <p:extLst>
      <p:ext uri="{BB962C8B-B14F-4D97-AF65-F5344CB8AC3E}">
        <p14:creationId xmlns:p14="http://schemas.microsoft.com/office/powerpoint/2010/main" val="1808652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B0C0A7-A2BE-7F43-977C-5F04F40EA1F3}" type="datetimeFigureOut">
              <a:rPr lang="pt-BR" smtClean="0"/>
              <a:t>19/05/2025</a:t>
            </a:fld>
            <a:endParaRPr lang="pt-B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D3CB45-47E9-9545-833C-EE867628789B}" type="slidenum">
              <a:rPr lang="pt-BR" smtClean="0"/>
              <a:t>‹nº›</a:t>
            </a:fld>
            <a:endParaRPr lang="pt-BR"/>
          </a:p>
        </p:txBody>
      </p:sp>
      <p:pic>
        <p:nvPicPr>
          <p:cNvPr id="8" name="Imagem 7">
            <a:extLst>
              <a:ext uri="{FF2B5EF4-FFF2-40B4-BE49-F238E27FC236}">
                <a16:creationId xmlns:a16="http://schemas.microsoft.com/office/drawing/2014/main" id="{E2C68B5B-B2D6-BDA3-5153-36563E2BB900}"/>
              </a:ext>
            </a:extLst>
          </p:cNvPr>
          <p:cNvPicPr>
            <a:picLocks noChangeAspect="1"/>
          </p:cNvPicPr>
          <p:nvPr userDrawn="1"/>
        </p:nvPicPr>
        <p:blipFill>
          <a:blip r:embed="rId3"/>
          <a:srcRect/>
          <a:stretch/>
        </p:blipFill>
        <p:spPr>
          <a:xfrm>
            <a:off x="1850" y="0"/>
            <a:ext cx="9140299" cy="5143500"/>
          </a:xfrm>
          <a:prstGeom prst="rect">
            <a:avLst/>
          </a:prstGeom>
        </p:spPr>
      </p:pic>
    </p:spTree>
    <p:extLst>
      <p:ext uri="{BB962C8B-B14F-4D97-AF65-F5344CB8AC3E}">
        <p14:creationId xmlns:p14="http://schemas.microsoft.com/office/powerpoint/2010/main" val="29931038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7D3EE3E-223B-7A25-1E6D-578616A202FC}"/>
              </a:ext>
            </a:extLst>
          </p:cNvPr>
          <p:cNvPicPr>
            <a:picLocks noChangeAspect="1"/>
          </p:cNvPicPr>
          <p:nvPr userDrawn="1"/>
        </p:nvPicPr>
        <p:blipFill>
          <a:blip r:embed="rId6"/>
          <a:srcRect/>
          <a:stretch/>
        </p:blipFill>
        <p:spPr>
          <a:xfrm>
            <a:off x="0" y="1338"/>
            <a:ext cx="9146380" cy="5142160"/>
          </a:xfrm>
          <a:prstGeom prst="rect">
            <a:avLst/>
          </a:prstGeom>
        </p:spPr>
      </p:pic>
    </p:spTree>
    <p:extLst>
      <p:ext uri="{BB962C8B-B14F-4D97-AF65-F5344CB8AC3E}">
        <p14:creationId xmlns:p14="http://schemas.microsoft.com/office/powerpoint/2010/main" val="4125463419"/>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858B0F5-A0B7-5E6B-5AE7-867FC778A746}"/>
              </a:ext>
            </a:extLst>
          </p:cNvPr>
          <p:cNvPicPr>
            <a:picLocks noChangeAspect="1"/>
          </p:cNvPicPr>
          <p:nvPr userDrawn="1"/>
        </p:nvPicPr>
        <p:blipFill>
          <a:blip r:embed="rId3"/>
          <a:srcRect/>
          <a:stretch/>
        </p:blipFill>
        <p:spPr>
          <a:xfrm>
            <a:off x="0" y="1339"/>
            <a:ext cx="9146380" cy="5142161"/>
          </a:xfrm>
          <a:prstGeom prst="rect">
            <a:avLst/>
          </a:prstGeom>
        </p:spPr>
      </p:pic>
    </p:spTree>
    <p:extLst>
      <p:ext uri="{BB962C8B-B14F-4D97-AF65-F5344CB8AC3E}">
        <p14:creationId xmlns:p14="http://schemas.microsoft.com/office/powerpoint/2010/main" val="3158884812"/>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1" y="0"/>
            <a:ext cx="150019" cy="5143500"/>
          </a:xfrm>
          <a:prstGeom prst="rect">
            <a:avLst/>
          </a:prstGeom>
          <a:solidFill>
            <a:srgbClr val="31B63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57039266"/>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4FC3E-CF6A-1CCA-26FA-1672DBBCB566}"/>
              </a:ext>
            </a:extLst>
          </p:cNvPr>
          <p:cNvSpPr>
            <a:spLocks noGrp="1"/>
          </p:cNvSpPr>
          <p:nvPr>
            <p:ph type="ctrTitle"/>
          </p:nvPr>
        </p:nvSpPr>
        <p:spPr>
          <a:xfrm>
            <a:off x="4572001" y="2212946"/>
            <a:ext cx="4077356" cy="717608"/>
          </a:xfrm>
        </p:spPr>
        <p:txBody>
          <a:bodyPr>
            <a:noAutofit/>
          </a:bodyPr>
          <a:lstStyle/>
          <a:p>
            <a:pPr algn="r"/>
            <a:r>
              <a:rPr lang="pt-BR" sz="2300" dirty="0">
                <a:solidFill>
                  <a:schemeClr val="bg1"/>
                </a:solidFill>
              </a:rPr>
              <a:t>20 anos do projeto </a:t>
            </a:r>
            <a:r>
              <a:rPr lang="pt-BR" sz="2300" dirty="0" err="1">
                <a:solidFill>
                  <a:schemeClr val="bg1"/>
                </a:solidFill>
              </a:rPr>
              <a:t>perfSONAR</a:t>
            </a:r>
            <a:br>
              <a:rPr lang="pt-BR" sz="2300" dirty="0">
                <a:solidFill>
                  <a:schemeClr val="bg1"/>
                </a:solidFill>
              </a:rPr>
            </a:br>
            <a:r>
              <a:rPr lang="en-US" sz="2000" dirty="0">
                <a:solidFill>
                  <a:schemeClr val="bg1"/>
                </a:solidFill>
              </a:rPr>
              <a:t>20 years of the </a:t>
            </a:r>
            <a:r>
              <a:rPr lang="en-US" sz="2000" dirty="0" err="1">
                <a:solidFill>
                  <a:schemeClr val="bg1"/>
                </a:solidFill>
              </a:rPr>
              <a:t>perfSONAR</a:t>
            </a:r>
            <a:r>
              <a:rPr lang="en-US" sz="2000" dirty="0">
                <a:solidFill>
                  <a:schemeClr val="bg1"/>
                </a:solidFill>
              </a:rPr>
              <a:t> project</a:t>
            </a:r>
            <a:endParaRPr lang="pt-BR" sz="2300" dirty="0">
              <a:solidFill>
                <a:schemeClr val="bg1"/>
              </a:solidFill>
            </a:endParaRPr>
          </a:p>
        </p:txBody>
      </p:sp>
      <p:sp>
        <p:nvSpPr>
          <p:cNvPr id="3" name="Subtítulo 2">
            <a:extLst>
              <a:ext uri="{FF2B5EF4-FFF2-40B4-BE49-F238E27FC236}">
                <a16:creationId xmlns:a16="http://schemas.microsoft.com/office/drawing/2014/main" id="{5ADA4C62-6BA6-1881-64F0-E7158E96F6D0}"/>
              </a:ext>
            </a:extLst>
          </p:cNvPr>
          <p:cNvSpPr>
            <a:spLocks noGrp="1"/>
          </p:cNvSpPr>
          <p:nvPr>
            <p:ph type="subTitle" idx="1"/>
          </p:nvPr>
        </p:nvSpPr>
        <p:spPr>
          <a:xfrm>
            <a:off x="4572001" y="3644225"/>
            <a:ext cx="4077356" cy="326572"/>
          </a:xfrm>
        </p:spPr>
        <p:txBody>
          <a:bodyPr/>
          <a:lstStyle/>
          <a:p>
            <a:pPr algn="r"/>
            <a:r>
              <a:rPr lang="pt-BR" dirty="0">
                <a:solidFill>
                  <a:schemeClr val="bg1"/>
                </a:solidFill>
              </a:rPr>
              <a:t>Marcos Schwarz (Moderador / </a:t>
            </a:r>
            <a:r>
              <a:rPr lang="pt-BR" sz="1600" dirty="0" err="1">
                <a:solidFill>
                  <a:schemeClr val="bg1"/>
                </a:solidFill>
              </a:rPr>
              <a:t>Moderator</a:t>
            </a:r>
            <a:r>
              <a:rPr lang="pt-BR" sz="1800" dirty="0">
                <a:solidFill>
                  <a:schemeClr val="bg1"/>
                </a:solidFill>
              </a:rPr>
              <a:t>)</a:t>
            </a:r>
            <a:endParaRPr lang="pt-BR" dirty="0">
              <a:solidFill>
                <a:schemeClr val="bg1"/>
              </a:solidFill>
            </a:endParaRPr>
          </a:p>
        </p:txBody>
      </p:sp>
      <p:sp>
        <p:nvSpPr>
          <p:cNvPr id="4" name="Espaço Reservado para Conteúdo 3">
            <a:extLst>
              <a:ext uri="{FF2B5EF4-FFF2-40B4-BE49-F238E27FC236}">
                <a16:creationId xmlns:a16="http://schemas.microsoft.com/office/drawing/2014/main" id="{C76D5401-8468-01AF-52B1-747043254BB3}"/>
              </a:ext>
            </a:extLst>
          </p:cNvPr>
          <p:cNvSpPr>
            <a:spLocks noGrp="1"/>
          </p:cNvSpPr>
          <p:nvPr>
            <p:ph sz="quarter" idx="10"/>
          </p:nvPr>
        </p:nvSpPr>
        <p:spPr>
          <a:xfrm>
            <a:off x="4572001" y="4078731"/>
            <a:ext cx="4077356" cy="677513"/>
          </a:xfrm>
        </p:spPr>
        <p:txBody>
          <a:bodyPr>
            <a:normAutofit/>
          </a:bodyPr>
          <a:lstStyle/>
          <a:p>
            <a:pPr algn="r"/>
            <a:r>
              <a:rPr lang="pt-BR" dirty="0">
                <a:solidFill>
                  <a:schemeClr val="bg1"/>
                </a:solidFill>
              </a:rPr>
              <a:t>Gerente de P&amp;D em </a:t>
            </a:r>
            <a:r>
              <a:rPr lang="pt-BR" dirty="0" err="1">
                <a:solidFill>
                  <a:schemeClr val="bg1"/>
                </a:solidFill>
              </a:rPr>
              <a:t>Ciberinfraestrutura</a:t>
            </a:r>
            <a:endParaRPr lang="pt-BR" dirty="0">
              <a:solidFill>
                <a:schemeClr val="bg1"/>
              </a:solidFill>
            </a:endParaRPr>
          </a:p>
          <a:p>
            <a:pPr algn="r"/>
            <a:r>
              <a:rPr lang="pt-BR" sz="1600" dirty="0" err="1">
                <a:solidFill>
                  <a:schemeClr val="bg1"/>
                </a:solidFill>
              </a:rPr>
              <a:t>Cyberinfrastructure</a:t>
            </a:r>
            <a:r>
              <a:rPr lang="pt-BR" sz="1600" dirty="0">
                <a:solidFill>
                  <a:schemeClr val="bg1"/>
                </a:solidFill>
              </a:rPr>
              <a:t> R&amp;D Manager</a:t>
            </a:r>
          </a:p>
        </p:txBody>
      </p:sp>
    </p:spTree>
    <p:extLst>
      <p:ext uri="{BB962C8B-B14F-4D97-AF65-F5344CB8AC3E}">
        <p14:creationId xmlns:p14="http://schemas.microsoft.com/office/powerpoint/2010/main" val="260980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p:nvPr/>
        </p:nvSpPr>
        <p:spPr>
          <a:xfrm>
            <a:off x="320425" y="1142450"/>
            <a:ext cx="4364775" cy="2158253"/>
          </a:xfrm>
          <a:prstGeom prst="rect">
            <a:avLst/>
          </a:prstGeom>
          <a:noFill/>
          <a:ln>
            <a:noFill/>
          </a:ln>
        </p:spPr>
        <p:txBody>
          <a:bodyPr spcFirstLastPara="1" wrap="square" lIns="91425" tIns="91425" rIns="91425" bIns="91425" anchor="t" anchorCtr="0">
            <a:spAutoFit/>
          </a:bodyPr>
          <a:lstStyle/>
          <a:p>
            <a:pPr marL="457200" indent="-319088" defTabSz="685800">
              <a:buClr>
                <a:srgbClr val="000000"/>
              </a:buClr>
              <a:buSzPts val="1900"/>
              <a:buFont typeface="Calibri"/>
              <a:buChar char="●"/>
            </a:pPr>
            <a:r>
              <a:rPr lang="en-US" sz="1425" kern="0" dirty="0" err="1">
                <a:solidFill>
                  <a:srgbClr val="000000"/>
                </a:solidFill>
                <a:latin typeface="Calibri"/>
                <a:ea typeface="Calibri"/>
                <a:cs typeface="Calibri"/>
                <a:sym typeface="Calibri"/>
              </a:rPr>
              <a:t>perfSONAR</a:t>
            </a:r>
            <a:r>
              <a:rPr lang="en-US" sz="1425" kern="0" dirty="0">
                <a:solidFill>
                  <a:srgbClr val="000000"/>
                </a:solidFill>
                <a:latin typeface="Calibri"/>
                <a:ea typeface="Calibri"/>
                <a:cs typeface="Calibri"/>
                <a:sym typeface="Calibri"/>
              </a:rPr>
              <a:t> is an </a:t>
            </a:r>
            <a:r>
              <a:rPr lang="en-US" sz="1425" b="1" kern="0" dirty="0">
                <a:solidFill>
                  <a:srgbClr val="000000"/>
                </a:solidFill>
                <a:latin typeface="Calibri"/>
                <a:ea typeface="Calibri"/>
                <a:cs typeface="Calibri"/>
                <a:sym typeface="Calibri"/>
              </a:rPr>
              <a:t>open source</a:t>
            </a:r>
            <a:r>
              <a:rPr lang="en-US" sz="1425" kern="0" dirty="0">
                <a:solidFill>
                  <a:srgbClr val="000000"/>
                </a:solidFill>
                <a:latin typeface="Calibri"/>
                <a:ea typeface="Calibri"/>
                <a:cs typeface="Calibri"/>
                <a:sym typeface="Calibri"/>
              </a:rPr>
              <a:t> </a:t>
            </a:r>
            <a:r>
              <a:rPr lang="en-US" sz="1425" b="1" kern="0" dirty="0">
                <a:solidFill>
                  <a:srgbClr val="000000"/>
                </a:solidFill>
                <a:latin typeface="Calibri"/>
                <a:ea typeface="Calibri"/>
                <a:cs typeface="Calibri"/>
                <a:sym typeface="Calibri"/>
              </a:rPr>
              <a:t>software suite</a:t>
            </a:r>
            <a:r>
              <a:rPr lang="en-US" sz="1425" kern="0" dirty="0">
                <a:solidFill>
                  <a:srgbClr val="000000"/>
                </a:solidFill>
                <a:latin typeface="Calibri"/>
                <a:ea typeface="Calibri"/>
                <a:cs typeface="Calibri"/>
                <a:sym typeface="Calibri"/>
              </a:rPr>
              <a:t> that runs, stores and displays </a:t>
            </a:r>
            <a:r>
              <a:rPr lang="en-US" sz="1425" b="1" kern="0" dirty="0">
                <a:solidFill>
                  <a:srgbClr val="000000"/>
                </a:solidFill>
                <a:latin typeface="Calibri"/>
                <a:ea typeface="Calibri"/>
                <a:cs typeface="Calibri"/>
                <a:sym typeface="Calibri"/>
              </a:rPr>
              <a:t>active measurements </a:t>
            </a:r>
            <a:r>
              <a:rPr lang="en-US" sz="1425" kern="0" dirty="0">
                <a:solidFill>
                  <a:srgbClr val="000000"/>
                </a:solidFill>
                <a:latin typeface="Calibri"/>
                <a:ea typeface="Calibri"/>
                <a:cs typeface="Calibri"/>
                <a:sym typeface="Calibri"/>
              </a:rPr>
              <a:t>such as </a:t>
            </a:r>
            <a:r>
              <a:rPr lang="en-US" sz="1425" b="1" kern="0" dirty="0">
                <a:solidFill>
                  <a:srgbClr val="000000"/>
                </a:solidFill>
                <a:latin typeface="Calibri"/>
                <a:ea typeface="Calibri"/>
                <a:cs typeface="Calibri"/>
                <a:sym typeface="Calibri"/>
              </a:rPr>
              <a:t>throughput, packet loss, latency and traceroute</a:t>
            </a:r>
            <a:endParaRPr sz="1425" kern="0" dirty="0">
              <a:solidFill>
                <a:srgbClr val="000000"/>
              </a:solidFill>
              <a:latin typeface="Calibri"/>
              <a:ea typeface="Calibri"/>
              <a:cs typeface="Calibri"/>
              <a:sym typeface="Calibri"/>
            </a:endParaRPr>
          </a:p>
          <a:p>
            <a:pPr marL="457200" indent="-319088" defTabSz="685800">
              <a:buClr>
                <a:srgbClr val="000000"/>
              </a:buClr>
              <a:buSzPts val="1900"/>
              <a:buFont typeface="Calibri"/>
              <a:buChar char="●"/>
            </a:pPr>
            <a:r>
              <a:rPr lang="en-US" sz="1425" kern="0" dirty="0">
                <a:solidFill>
                  <a:srgbClr val="000000"/>
                </a:solidFill>
                <a:latin typeface="Calibri"/>
                <a:ea typeface="Calibri"/>
                <a:cs typeface="Calibri"/>
                <a:sym typeface="Calibri"/>
              </a:rPr>
              <a:t>Primarily maintained by consortium of</a:t>
            </a:r>
            <a:r>
              <a:rPr lang="en-US" sz="1425" b="1" kern="0" dirty="0">
                <a:solidFill>
                  <a:srgbClr val="000000"/>
                </a:solidFill>
                <a:latin typeface="Calibri"/>
                <a:ea typeface="Calibri"/>
                <a:cs typeface="Calibri"/>
                <a:sym typeface="Calibri"/>
              </a:rPr>
              <a:t> ESnet, GEANT, Indiana University, Internet2, RNP</a:t>
            </a:r>
            <a:r>
              <a:rPr lang="en-US" sz="1425" kern="0" dirty="0">
                <a:solidFill>
                  <a:srgbClr val="000000"/>
                </a:solidFill>
                <a:latin typeface="Calibri"/>
                <a:ea typeface="Calibri"/>
                <a:cs typeface="Calibri"/>
                <a:sym typeface="Calibri"/>
              </a:rPr>
              <a:t> and the</a:t>
            </a:r>
            <a:r>
              <a:rPr lang="en-US" sz="1425" b="1" kern="0" dirty="0">
                <a:solidFill>
                  <a:srgbClr val="000000"/>
                </a:solidFill>
                <a:latin typeface="Calibri"/>
                <a:ea typeface="Calibri"/>
                <a:cs typeface="Calibri"/>
                <a:sym typeface="Calibri"/>
              </a:rPr>
              <a:t> University of Michigan</a:t>
            </a:r>
            <a:endParaRPr sz="1425" b="1" kern="0" dirty="0">
              <a:solidFill>
                <a:srgbClr val="000000"/>
              </a:solidFill>
              <a:latin typeface="Calibri"/>
              <a:ea typeface="Calibri"/>
              <a:cs typeface="Calibri"/>
              <a:sym typeface="Calibri"/>
            </a:endParaRPr>
          </a:p>
          <a:p>
            <a:pPr marL="457200" indent="-319088" defTabSz="685800">
              <a:buClr>
                <a:srgbClr val="000000"/>
              </a:buClr>
              <a:buSzPts val="1900"/>
              <a:buFont typeface="Calibri"/>
              <a:buChar char="●"/>
            </a:pPr>
            <a:r>
              <a:rPr lang="en-US" sz="1425" b="1" kern="0" dirty="0">
                <a:solidFill>
                  <a:srgbClr val="000000"/>
                </a:solidFill>
                <a:latin typeface="Calibri"/>
                <a:ea typeface="Calibri"/>
                <a:cs typeface="Calibri"/>
                <a:sym typeface="Calibri"/>
              </a:rPr>
              <a:t>Over 2000</a:t>
            </a:r>
            <a:r>
              <a:rPr lang="en-US" sz="1425" kern="0" dirty="0">
                <a:solidFill>
                  <a:srgbClr val="000000"/>
                </a:solidFill>
                <a:latin typeface="Calibri"/>
                <a:ea typeface="Calibri"/>
                <a:cs typeface="Calibri"/>
                <a:sym typeface="Calibri"/>
              </a:rPr>
              <a:t> </a:t>
            </a:r>
            <a:r>
              <a:rPr lang="en-US" sz="1425" b="1" kern="0" dirty="0">
                <a:solidFill>
                  <a:srgbClr val="000000"/>
                </a:solidFill>
                <a:latin typeface="Calibri"/>
                <a:ea typeface="Calibri"/>
                <a:cs typeface="Calibri"/>
                <a:sym typeface="Calibri"/>
              </a:rPr>
              <a:t>registered public deployments </a:t>
            </a:r>
            <a:r>
              <a:rPr lang="en-US" sz="1425" kern="0" dirty="0">
                <a:solidFill>
                  <a:srgbClr val="000000"/>
                </a:solidFill>
                <a:latin typeface="Calibri"/>
                <a:ea typeface="Calibri"/>
                <a:cs typeface="Calibri"/>
                <a:sym typeface="Calibri"/>
              </a:rPr>
              <a:t>around the world across hundreds of institutions</a:t>
            </a:r>
            <a:endParaRPr sz="1425" kern="0" dirty="0">
              <a:solidFill>
                <a:srgbClr val="000000"/>
              </a:solidFill>
              <a:latin typeface="Calibri"/>
              <a:ea typeface="Calibri"/>
              <a:cs typeface="Calibri"/>
              <a:sym typeface="Calibri"/>
            </a:endParaRPr>
          </a:p>
        </p:txBody>
      </p:sp>
      <p:sp>
        <p:nvSpPr>
          <p:cNvPr id="125" name="Google Shape;125;p16"/>
          <p:cNvSpPr txBox="1"/>
          <p:nvPr/>
        </p:nvSpPr>
        <p:spPr>
          <a:xfrm>
            <a:off x="4870200" y="1930775"/>
            <a:ext cx="4364775" cy="334677"/>
          </a:xfrm>
          <a:prstGeom prst="rect">
            <a:avLst/>
          </a:prstGeom>
          <a:noFill/>
          <a:ln>
            <a:noFill/>
          </a:ln>
        </p:spPr>
        <p:txBody>
          <a:bodyPr spcFirstLastPara="1" wrap="square" lIns="91425" tIns="91425" rIns="91425" bIns="91425" anchor="t" anchorCtr="0">
            <a:spAutoFit/>
          </a:bodyPr>
          <a:lstStyle/>
          <a:p>
            <a:pPr defTabSz="685800">
              <a:buClr>
                <a:srgbClr val="000000"/>
              </a:buClr>
              <a:buSzPts val="1300"/>
            </a:pPr>
            <a:r>
              <a:rPr lang="en-US" sz="975" i="1" kern="0">
                <a:solidFill>
                  <a:srgbClr val="000000"/>
                </a:solidFill>
                <a:latin typeface="Calibri"/>
                <a:ea typeface="Calibri"/>
                <a:cs typeface="Calibri"/>
                <a:sym typeface="Calibri"/>
              </a:rPr>
              <a:t>Graph of low throughput from Pan-STARRS Hawaii to Queen’s University Belfast</a:t>
            </a:r>
            <a:endParaRPr sz="975" i="1" kern="0">
              <a:solidFill>
                <a:srgbClr val="000000"/>
              </a:solidFill>
              <a:latin typeface="Calibri"/>
              <a:ea typeface="Calibri"/>
              <a:cs typeface="Calibri"/>
              <a:sym typeface="Calibri"/>
            </a:endParaRPr>
          </a:p>
        </p:txBody>
      </p:sp>
      <p:pic>
        <p:nvPicPr>
          <p:cNvPr id="127" name="Google Shape;127;p16"/>
          <p:cNvPicPr preferRelativeResize="0"/>
          <p:nvPr/>
        </p:nvPicPr>
        <p:blipFill rotWithShape="1">
          <a:blip r:embed="rId3">
            <a:alphaModFix/>
          </a:blip>
          <a:srcRect/>
          <a:stretch/>
        </p:blipFill>
        <p:spPr>
          <a:xfrm>
            <a:off x="4960501" y="496613"/>
            <a:ext cx="3945341" cy="1536075"/>
          </a:xfrm>
          <a:prstGeom prst="rect">
            <a:avLst/>
          </a:prstGeom>
          <a:noFill/>
          <a:ln>
            <a:noFill/>
          </a:ln>
        </p:spPr>
      </p:pic>
      <p:sp>
        <p:nvSpPr>
          <p:cNvPr id="128" name="Google Shape;128;p16"/>
          <p:cNvSpPr txBox="1"/>
          <p:nvPr/>
        </p:nvSpPr>
        <p:spPr>
          <a:xfrm>
            <a:off x="4870200" y="2269475"/>
            <a:ext cx="4202325" cy="1938962"/>
          </a:xfrm>
          <a:prstGeom prst="rect">
            <a:avLst/>
          </a:prstGeom>
          <a:noFill/>
          <a:ln>
            <a:noFill/>
          </a:ln>
        </p:spPr>
        <p:txBody>
          <a:bodyPr spcFirstLastPara="1" wrap="square" lIns="91425" tIns="91425" rIns="91425" bIns="91425" anchor="t" anchorCtr="0">
            <a:spAutoFit/>
          </a:bodyPr>
          <a:lstStyle/>
          <a:p>
            <a:pPr defTabSz="685800">
              <a:buClr>
                <a:srgbClr val="000000"/>
              </a:buClr>
              <a:buSzPts val="1900"/>
            </a:pPr>
            <a:r>
              <a:rPr lang="en-US" sz="1425" b="1" kern="0" dirty="0">
                <a:solidFill>
                  <a:srgbClr val="000000"/>
                </a:solidFill>
                <a:latin typeface="Calibri"/>
                <a:ea typeface="Calibri"/>
                <a:cs typeface="Calibri"/>
                <a:sym typeface="Calibri"/>
              </a:rPr>
              <a:t>Example </a:t>
            </a:r>
            <a:r>
              <a:rPr lang="en-US" sz="1425" b="1" kern="0" dirty="0" err="1">
                <a:solidFill>
                  <a:srgbClr val="000000"/>
                </a:solidFill>
                <a:latin typeface="Calibri"/>
                <a:ea typeface="Calibri"/>
                <a:cs typeface="Calibri"/>
                <a:sym typeface="Calibri"/>
              </a:rPr>
              <a:t>perfSONAR</a:t>
            </a:r>
            <a:r>
              <a:rPr lang="en-US" sz="1425" b="1" kern="0" dirty="0">
                <a:solidFill>
                  <a:srgbClr val="000000"/>
                </a:solidFill>
                <a:latin typeface="Calibri"/>
                <a:ea typeface="Calibri"/>
                <a:cs typeface="Calibri"/>
                <a:sym typeface="Calibri"/>
              </a:rPr>
              <a:t> use cases:</a:t>
            </a:r>
            <a:endParaRPr sz="1425" b="1" kern="0" dirty="0">
              <a:solidFill>
                <a:srgbClr val="000000"/>
              </a:solidFill>
              <a:latin typeface="Calibri"/>
              <a:ea typeface="Calibri"/>
              <a:cs typeface="Calibri"/>
              <a:sym typeface="Calibri"/>
            </a:endParaRPr>
          </a:p>
          <a:p>
            <a:pPr marL="457200" indent="-319088" defTabSz="685800">
              <a:buClr>
                <a:srgbClr val="000000"/>
              </a:buClr>
              <a:buSzPts val="1900"/>
              <a:buFont typeface="Calibri"/>
              <a:buChar char="●"/>
            </a:pPr>
            <a:r>
              <a:rPr lang="en-US" sz="1425" kern="0" dirty="0">
                <a:solidFill>
                  <a:srgbClr val="000000"/>
                </a:solidFill>
                <a:latin typeface="Calibri"/>
                <a:ea typeface="Calibri"/>
                <a:cs typeface="Calibri"/>
                <a:sym typeface="Calibri"/>
              </a:rPr>
              <a:t>Solving global network performance issues for  </a:t>
            </a:r>
            <a:r>
              <a:rPr lang="en-US" sz="1425" kern="0" dirty="0" err="1">
                <a:solidFill>
                  <a:srgbClr val="000000"/>
                </a:solidFill>
                <a:latin typeface="Calibri"/>
                <a:ea typeface="Calibri"/>
                <a:cs typeface="Calibri"/>
                <a:sym typeface="Calibri"/>
              </a:rPr>
              <a:t>for</a:t>
            </a:r>
            <a:r>
              <a:rPr lang="en-US" sz="1425" kern="0" dirty="0">
                <a:solidFill>
                  <a:srgbClr val="000000"/>
                </a:solidFill>
                <a:latin typeface="Calibri"/>
                <a:ea typeface="Calibri"/>
                <a:cs typeface="Calibri"/>
                <a:sym typeface="Calibri"/>
              </a:rPr>
              <a:t> researchers transmitting data </a:t>
            </a:r>
            <a:r>
              <a:rPr lang="en-US" sz="1425" b="1" kern="0" dirty="0">
                <a:solidFill>
                  <a:srgbClr val="000000"/>
                </a:solidFill>
                <a:latin typeface="Calibri"/>
                <a:ea typeface="Calibri"/>
                <a:cs typeface="Calibri"/>
                <a:sym typeface="Calibri"/>
              </a:rPr>
              <a:t>international </a:t>
            </a:r>
            <a:r>
              <a:rPr lang="en-US" sz="1425" b="1" kern="0" dirty="0" err="1">
                <a:solidFill>
                  <a:srgbClr val="000000"/>
                </a:solidFill>
                <a:latin typeface="Calibri"/>
                <a:ea typeface="Calibri"/>
                <a:cs typeface="Calibri"/>
                <a:sym typeface="Calibri"/>
              </a:rPr>
              <a:t>collaboratoins</a:t>
            </a:r>
            <a:endParaRPr sz="1425" i="1" kern="0" dirty="0">
              <a:solidFill>
                <a:srgbClr val="000000"/>
              </a:solidFill>
              <a:latin typeface="Calibri"/>
              <a:ea typeface="Calibri"/>
              <a:cs typeface="Calibri"/>
              <a:sym typeface="Calibri"/>
            </a:endParaRPr>
          </a:p>
          <a:p>
            <a:pPr marL="457200" indent="-319088" defTabSz="685800">
              <a:buClr>
                <a:srgbClr val="000000"/>
              </a:buClr>
              <a:buSzPts val="1900"/>
              <a:buFont typeface="Calibri"/>
              <a:buChar char="●"/>
            </a:pPr>
            <a:r>
              <a:rPr lang="en-US" sz="1425" kern="0" dirty="0">
                <a:solidFill>
                  <a:srgbClr val="000000"/>
                </a:solidFill>
                <a:latin typeface="Calibri"/>
                <a:ea typeface="Calibri"/>
                <a:cs typeface="Calibri"/>
                <a:sym typeface="Calibri"/>
              </a:rPr>
              <a:t>Identifying packet loss issues</a:t>
            </a:r>
            <a:endParaRPr sz="1425" b="1" kern="0" dirty="0">
              <a:solidFill>
                <a:srgbClr val="000000"/>
              </a:solidFill>
              <a:latin typeface="Calibri"/>
              <a:ea typeface="Calibri"/>
              <a:cs typeface="Calibri"/>
              <a:sym typeface="Calibri"/>
            </a:endParaRPr>
          </a:p>
          <a:p>
            <a:pPr marL="457200" indent="-319088" defTabSz="685800">
              <a:buClr>
                <a:srgbClr val="000000"/>
              </a:buClr>
              <a:buSzPts val="1900"/>
              <a:buFont typeface="Calibri"/>
              <a:buChar char="●"/>
            </a:pPr>
            <a:r>
              <a:rPr lang="en-US" sz="1425" kern="0" dirty="0">
                <a:solidFill>
                  <a:srgbClr val="000000"/>
                </a:solidFill>
                <a:latin typeface="Calibri"/>
                <a:ea typeface="Calibri"/>
                <a:cs typeface="Calibri"/>
                <a:sym typeface="Calibri"/>
              </a:rPr>
              <a:t>Identifying performance bottlenecks as </a:t>
            </a:r>
            <a:r>
              <a:rPr lang="en-US" sz="1425" b="1" kern="0" dirty="0">
                <a:solidFill>
                  <a:srgbClr val="000000"/>
                </a:solidFill>
                <a:latin typeface="Calibri"/>
                <a:ea typeface="Calibri"/>
                <a:cs typeface="Calibri"/>
                <a:sym typeface="Calibri"/>
              </a:rPr>
              <a:t>Large Hadron Collider (LHC) </a:t>
            </a:r>
            <a:r>
              <a:rPr lang="en-US" sz="1425" kern="0" dirty="0">
                <a:solidFill>
                  <a:srgbClr val="000000"/>
                </a:solidFill>
                <a:latin typeface="Calibri"/>
                <a:ea typeface="Calibri"/>
                <a:cs typeface="Calibri"/>
                <a:sym typeface="Calibri"/>
              </a:rPr>
              <a:t>prepares for the “high luminosity” era</a:t>
            </a:r>
            <a:endParaRPr sz="1425" kern="0" dirty="0">
              <a:solidFill>
                <a:srgbClr val="000000"/>
              </a:solidFill>
              <a:latin typeface="Calibri"/>
              <a:ea typeface="Calibri"/>
              <a:cs typeface="Calibri"/>
              <a:sym typeface="Calibri"/>
            </a:endParaRPr>
          </a:p>
        </p:txBody>
      </p:sp>
      <p:sp>
        <p:nvSpPr>
          <p:cNvPr id="129" name="Google Shape;129;p16"/>
          <p:cNvSpPr txBox="1"/>
          <p:nvPr/>
        </p:nvSpPr>
        <p:spPr>
          <a:xfrm>
            <a:off x="1009198" y="4787550"/>
            <a:ext cx="2987100" cy="334677"/>
          </a:xfrm>
          <a:prstGeom prst="rect">
            <a:avLst/>
          </a:prstGeom>
          <a:noFill/>
          <a:ln>
            <a:noFill/>
          </a:ln>
        </p:spPr>
        <p:txBody>
          <a:bodyPr spcFirstLastPara="1" wrap="square" lIns="91425" tIns="91425" rIns="91425" bIns="91425" anchor="t" anchorCtr="0">
            <a:spAutoFit/>
          </a:bodyPr>
          <a:lstStyle/>
          <a:p>
            <a:pPr defTabSz="685800">
              <a:buClr>
                <a:srgbClr val="000000"/>
              </a:buClr>
              <a:buSzPts val="1300"/>
            </a:pPr>
            <a:r>
              <a:rPr lang="en-US" sz="975" i="1" kern="0" dirty="0">
                <a:solidFill>
                  <a:srgbClr val="000000"/>
                </a:solidFill>
                <a:latin typeface="Calibri"/>
                <a:ea typeface="Calibri"/>
                <a:cs typeface="Calibri"/>
                <a:sym typeface="Calibri"/>
              </a:rPr>
              <a:t>Map of </a:t>
            </a:r>
            <a:r>
              <a:rPr lang="en-US" sz="975" i="1" kern="0" dirty="0" err="1">
                <a:solidFill>
                  <a:srgbClr val="000000"/>
                </a:solidFill>
                <a:latin typeface="Calibri"/>
                <a:ea typeface="Calibri"/>
                <a:cs typeface="Calibri"/>
                <a:sym typeface="Calibri"/>
              </a:rPr>
              <a:t>perfSONAR</a:t>
            </a:r>
            <a:r>
              <a:rPr lang="en-US" sz="975" i="1" kern="0" dirty="0">
                <a:solidFill>
                  <a:srgbClr val="000000"/>
                </a:solidFill>
                <a:latin typeface="Calibri"/>
                <a:ea typeface="Calibri"/>
                <a:cs typeface="Calibri"/>
                <a:sym typeface="Calibri"/>
              </a:rPr>
              <a:t> deployments around the globe</a:t>
            </a:r>
            <a:endParaRPr sz="975" i="1" kern="0" dirty="0">
              <a:solidFill>
                <a:srgbClr val="000000"/>
              </a:solidFill>
              <a:latin typeface="Calibri"/>
              <a:ea typeface="Calibri"/>
              <a:cs typeface="Calibri"/>
              <a:sym typeface="Calibri"/>
            </a:endParaRPr>
          </a:p>
        </p:txBody>
      </p:sp>
      <p:pic>
        <p:nvPicPr>
          <p:cNvPr id="130" name="Google Shape;130;p16"/>
          <p:cNvPicPr preferRelativeResize="0"/>
          <p:nvPr/>
        </p:nvPicPr>
        <p:blipFill rotWithShape="1">
          <a:blip r:embed="rId4">
            <a:alphaModFix/>
          </a:blip>
          <a:srcRect/>
          <a:stretch/>
        </p:blipFill>
        <p:spPr>
          <a:xfrm>
            <a:off x="406513" y="123725"/>
            <a:ext cx="4278623" cy="1018725"/>
          </a:xfrm>
          <a:prstGeom prst="rect">
            <a:avLst/>
          </a:prstGeom>
          <a:noFill/>
          <a:ln>
            <a:noFill/>
          </a:ln>
        </p:spPr>
      </p:pic>
      <p:sp>
        <p:nvSpPr>
          <p:cNvPr id="131" name="Google Shape;131;p16"/>
          <p:cNvSpPr txBox="1">
            <a:spLocks noGrp="1"/>
          </p:cNvSpPr>
          <p:nvPr>
            <p:ph type="sldNum" idx="12"/>
          </p:nvPr>
        </p:nvSpPr>
        <p:spPr>
          <a:xfrm>
            <a:off x="628650" y="4732733"/>
            <a:ext cx="273825" cy="273825"/>
          </a:xfrm>
          <a:prstGeom prst="rect">
            <a:avLst/>
          </a:prstGeom>
        </p:spPr>
        <p:txBody>
          <a:bodyPr spcFirstLastPara="1" wrap="square" lIns="68569" tIns="34275" rIns="68569" bIns="34275" anchor="ctr" anchorCtr="0">
            <a:noAutofit/>
          </a:bodyPr>
          <a:lstStyle/>
          <a:p>
            <a:pPr defTabSz="685800"/>
            <a:fld id="{00000000-1234-1234-1234-123412341234}" type="slidenum">
              <a:rPr lang="en-US" kern="0"/>
              <a:pPr defTabSz="685800"/>
              <a:t>2</a:t>
            </a:fld>
            <a:endParaRPr kern="0"/>
          </a:p>
        </p:txBody>
      </p:sp>
      <p:pic>
        <p:nvPicPr>
          <p:cNvPr id="3" name="Imagem 2">
            <a:extLst>
              <a:ext uri="{FF2B5EF4-FFF2-40B4-BE49-F238E27FC236}">
                <a16:creationId xmlns:a16="http://schemas.microsoft.com/office/drawing/2014/main" id="{B025D3A2-3DB4-40CD-A1FD-A7AF11376C37}"/>
              </a:ext>
            </a:extLst>
          </p:cNvPr>
          <p:cNvPicPr>
            <a:picLocks noChangeAspect="1"/>
          </p:cNvPicPr>
          <p:nvPr/>
        </p:nvPicPr>
        <p:blipFill rotWithShape="1">
          <a:blip r:embed="rId5"/>
          <a:srcRect t="18812" b="6858"/>
          <a:stretch/>
        </p:blipFill>
        <p:spPr>
          <a:xfrm>
            <a:off x="917725" y="3230946"/>
            <a:ext cx="3170046" cy="16263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DC8D6-E7D6-42F7-ADD9-800E4650F1B4}"/>
              </a:ext>
            </a:extLst>
          </p:cNvPr>
          <p:cNvSpPr>
            <a:spLocks noGrp="1"/>
          </p:cNvSpPr>
          <p:nvPr>
            <p:ph type="title"/>
          </p:nvPr>
        </p:nvSpPr>
        <p:spPr/>
        <p:txBody>
          <a:bodyPr/>
          <a:lstStyle/>
          <a:p>
            <a:endParaRPr lang="en-US" dirty="0"/>
          </a:p>
        </p:txBody>
      </p:sp>
      <p:sp>
        <p:nvSpPr>
          <p:cNvPr id="3" name="Espaço Reservado para Conteúdo 2">
            <a:extLst>
              <a:ext uri="{FF2B5EF4-FFF2-40B4-BE49-F238E27FC236}">
                <a16:creationId xmlns:a16="http://schemas.microsoft.com/office/drawing/2014/main" id="{A37AA7EC-7E32-4D3C-98C2-CF2877FF82DC}"/>
              </a:ext>
            </a:extLst>
          </p:cNvPr>
          <p:cNvSpPr>
            <a:spLocks noGrp="1"/>
          </p:cNvSpPr>
          <p:nvPr>
            <p:ph idx="1"/>
          </p:nvPr>
        </p:nvSpPr>
        <p:spPr/>
        <p:txBody>
          <a:bodyPr/>
          <a:lstStyle/>
          <a:p>
            <a:endParaRPr lang="en-US" dirty="0"/>
          </a:p>
        </p:txBody>
      </p:sp>
      <p:sp>
        <p:nvSpPr>
          <p:cNvPr id="4" name="Espaço Reservado para Imagem 3">
            <a:extLst>
              <a:ext uri="{FF2B5EF4-FFF2-40B4-BE49-F238E27FC236}">
                <a16:creationId xmlns:a16="http://schemas.microsoft.com/office/drawing/2014/main" id="{A60076D3-DC8D-4CE6-9C91-6FF44A2E149F}"/>
              </a:ext>
            </a:extLst>
          </p:cNvPr>
          <p:cNvSpPr>
            <a:spLocks noGrp="1"/>
          </p:cNvSpPr>
          <p:nvPr>
            <p:ph type="pic" sz="quarter" idx="14"/>
          </p:nvPr>
        </p:nvSpPr>
        <p:spPr>
          <a:xfrm>
            <a:off x="2601225" y="2305477"/>
            <a:ext cx="5733170" cy="2676956"/>
          </a:xfrm>
        </p:spPr>
      </p:sp>
      <p:pic>
        <p:nvPicPr>
          <p:cNvPr id="5" name="Picture 2" descr="foto">
            <a:extLst>
              <a:ext uri="{FF2B5EF4-FFF2-40B4-BE49-F238E27FC236}">
                <a16:creationId xmlns:a16="http://schemas.microsoft.com/office/drawing/2014/main" id="{F79FEF88-8CB6-4D60-8331-CB88E993B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351" y="2718696"/>
            <a:ext cx="1102342" cy="1577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rofile photo of Guilherme Eliseu Rhoden">
            <a:extLst>
              <a:ext uri="{FF2B5EF4-FFF2-40B4-BE49-F238E27FC236}">
                <a16:creationId xmlns:a16="http://schemas.microsoft.com/office/drawing/2014/main" id="{78273BAD-8CA5-4D09-9A62-E6EFCB28D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17" t="4136" r="18373" b="21683"/>
          <a:stretch/>
        </p:blipFill>
        <p:spPr bwMode="auto">
          <a:xfrm>
            <a:off x="6877539" y="1828800"/>
            <a:ext cx="1308498" cy="15187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zurawski">
            <a:extLst>
              <a:ext uri="{FF2B5EF4-FFF2-40B4-BE49-F238E27FC236}">
                <a16:creationId xmlns:a16="http://schemas.microsoft.com/office/drawing/2014/main" id="{D0E39F09-B5FB-49E3-A996-509056520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027" y="1828800"/>
            <a:ext cx="1119117" cy="167867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5D10F852-3C51-438D-97BC-22434B3E08B3}"/>
              </a:ext>
            </a:extLst>
          </p:cNvPr>
          <p:cNvSpPr txBox="1"/>
          <p:nvPr/>
        </p:nvSpPr>
        <p:spPr>
          <a:xfrm>
            <a:off x="3847720" y="4332889"/>
            <a:ext cx="2491388" cy="646331"/>
          </a:xfrm>
          <a:prstGeom prst="rect">
            <a:avLst/>
          </a:prstGeom>
          <a:noFill/>
        </p:spPr>
        <p:txBody>
          <a:bodyPr wrap="none" rtlCol="0">
            <a:spAutoFit/>
          </a:bodyPr>
          <a:lstStyle/>
          <a:p>
            <a:pPr algn="ctr"/>
            <a:r>
              <a:rPr lang="en-US" b="1" dirty="0">
                <a:latin typeface="Barlow" panose="00000500000000000000" pitchFamily="50" charset="0"/>
              </a:rPr>
              <a:t>José Augusto Suruagy</a:t>
            </a:r>
            <a:br>
              <a:rPr lang="en-US" b="1" dirty="0">
                <a:latin typeface="Barlow" panose="00000500000000000000" pitchFamily="50" charset="0"/>
              </a:rPr>
            </a:br>
            <a:r>
              <a:rPr lang="en-US" dirty="0">
                <a:latin typeface="Barlow" panose="00000500000000000000" pitchFamily="50" charset="0"/>
              </a:rPr>
              <a:t>CESAR</a:t>
            </a:r>
          </a:p>
        </p:txBody>
      </p:sp>
      <p:sp>
        <p:nvSpPr>
          <p:cNvPr id="15" name="CaixaDeTexto 14">
            <a:extLst>
              <a:ext uri="{FF2B5EF4-FFF2-40B4-BE49-F238E27FC236}">
                <a16:creationId xmlns:a16="http://schemas.microsoft.com/office/drawing/2014/main" id="{9C61D504-C39D-4547-8706-F0A6F203D6B9}"/>
              </a:ext>
            </a:extLst>
          </p:cNvPr>
          <p:cNvSpPr txBox="1"/>
          <p:nvPr/>
        </p:nvSpPr>
        <p:spPr>
          <a:xfrm>
            <a:off x="6173884" y="3406907"/>
            <a:ext cx="2715808" cy="646331"/>
          </a:xfrm>
          <a:prstGeom prst="rect">
            <a:avLst/>
          </a:prstGeom>
          <a:noFill/>
        </p:spPr>
        <p:txBody>
          <a:bodyPr wrap="none" rtlCol="0">
            <a:spAutoFit/>
          </a:bodyPr>
          <a:lstStyle/>
          <a:p>
            <a:pPr algn="ctr"/>
            <a:r>
              <a:rPr lang="en-US" b="1" dirty="0">
                <a:latin typeface="Barlow" panose="00000500000000000000" pitchFamily="50" charset="0"/>
              </a:rPr>
              <a:t>Guilherme Eliseu Rhoden</a:t>
            </a:r>
            <a:br>
              <a:rPr lang="en-US" b="1" dirty="0">
                <a:latin typeface="Barlow" panose="00000500000000000000" pitchFamily="50" charset="0"/>
              </a:rPr>
            </a:br>
            <a:r>
              <a:rPr lang="en-US" dirty="0" err="1">
                <a:latin typeface="Barlow" panose="00000500000000000000" pitchFamily="50" charset="0"/>
              </a:rPr>
              <a:t>PoP</a:t>
            </a:r>
            <a:r>
              <a:rPr lang="en-US" dirty="0">
                <a:latin typeface="Barlow" panose="00000500000000000000" pitchFamily="50" charset="0"/>
              </a:rPr>
              <a:t>-SC/RNP</a:t>
            </a:r>
          </a:p>
        </p:txBody>
      </p:sp>
      <p:sp>
        <p:nvSpPr>
          <p:cNvPr id="16" name="CaixaDeTexto 15">
            <a:extLst>
              <a:ext uri="{FF2B5EF4-FFF2-40B4-BE49-F238E27FC236}">
                <a16:creationId xmlns:a16="http://schemas.microsoft.com/office/drawing/2014/main" id="{58C21112-011C-4D6C-8A31-35AE6D53CEAC}"/>
              </a:ext>
            </a:extLst>
          </p:cNvPr>
          <p:cNvSpPr txBox="1"/>
          <p:nvPr/>
        </p:nvSpPr>
        <p:spPr>
          <a:xfrm>
            <a:off x="2179163" y="3514563"/>
            <a:ext cx="1802096" cy="646331"/>
          </a:xfrm>
          <a:prstGeom prst="rect">
            <a:avLst/>
          </a:prstGeom>
          <a:noFill/>
        </p:spPr>
        <p:txBody>
          <a:bodyPr wrap="none" rtlCol="0">
            <a:spAutoFit/>
          </a:bodyPr>
          <a:lstStyle/>
          <a:p>
            <a:pPr algn="ctr"/>
            <a:r>
              <a:rPr lang="en-US" b="1" dirty="0">
                <a:latin typeface="Barlow" panose="00000500000000000000" pitchFamily="50" charset="0"/>
              </a:rPr>
              <a:t>Jason Zurawski</a:t>
            </a:r>
            <a:br>
              <a:rPr lang="en-US" b="1" dirty="0">
                <a:latin typeface="Barlow" panose="00000500000000000000" pitchFamily="50" charset="0"/>
              </a:rPr>
            </a:br>
            <a:r>
              <a:rPr lang="en-US" dirty="0">
                <a:latin typeface="Barlow" panose="00000500000000000000" pitchFamily="50" charset="0"/>
              </a:rPr>
              <a:t>ESnet</a:t>
            </a:r>
          </a:p>
        </p:txBody>
      </p:sp>
      <p:pic>
        <p:nvPicPr>
          <p:cNvPr id="11" name="Google Shape;138;p17">
            <a:extLst>
              <a:ext uri="{FF2B5EF4-FFF2-40B4-BE49-F238E27FC236}">
                <a16:creationId xmlns:a16="http://schemas.microsoft.com/office/drawing/2014/main" id="{9EC14548-74CD-4B40-AB6E-6281BA1014C9}"/>
              </a:ext>
            </a:extLst>
          </p:cNvPr>
          <p:cNvPicPr preferRelativeResize="0"/>
          <p:nvPr/>
        </p:nvPicPr>
        <p:blipFill rotWithShape="1">
          <a:blip r:embed="rId5">
            <a:alphaModFix/>
          </a:blip>
          <a:srcRect/>
          <a:stretch/>
        </p:blipFill>
        <p:spPr>
          <a:xfrm>
            <a:off x="2767133" y="132435"/>
            <a:ext cx="5418904" cy="1692201"/>
          </a:xfrm>
          <a:prstGeom prst="rect">
            <a:avLst/>
          </a:prstGeom>
          <a:noFill/>
          <a:ln>
            <a:noFill/>
          </a:ln>
        </p:spPr>
      </p:pic>
    </p:spTree>
    <p:extLst>
      <p:ext uri="{BB962C8B-B14F-4D97-AF65-F5344CB8AC3E}">
        <p14:creationId xmlns:p14="http://schemas.microsoft.com/office/powerpoint/2010/main" val="91691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2B325B4-9D43-4922-9383-24D74EF864BE}"/>
              </a:ext>
            </a:extLst>
          </p:cNvPr>
          <p:cNvSpPr>
            <a:spLocks noGrp="1"/>
          </p:cNvSpPr>
          <p:nvPr>
            <p:ph type="title"/>
          </p:nvPr>
        </p:nvSpPr>
        <p:spPr/>
        <p:txBody>
          <a:bodyPr/>
          <a:lstStyle/>
          <a:p>
            <a:r>
              <a:rPr lang="en-US" dirty="0"/>
              <a:t>Jason Zurawski</a:t>
            </a:r>
          </a:p>
        </p:txBody>
      </p:sp>
      <p:sp>
        <p:nvSpPr>
          <p:cNvPr id="6" name="Espaço Reservado para Conteúdo 5">
            <a:extLst>
              <a:ext uri="{FF2B5EF4-FFF2-40B4-BE49-F238E27FC236}">
                <a16:creationId xmlns:a16="http://schemas.microsoft.com/office/drawing/2014/main" id="{2FF43457-8A0E-46AD-943F-7A865B62B9F6}"/>
              </a:ext>
            </a:extLst>
          </p:cNvPr>
          <p:cNvSpPr>
            <a:spLocks noGrp="1"/>
          </p:cNvSpPr>
          <p:nvPr>
            <p:ph idx="1"/>
          </p:nvPr>
        </p:nvSpPr>
        <p:spPr/>
        <p:txBody>
          <a:bodyPr/>
          <a:lstStyle/>
          <a:p>
            <a:r>
              <a:rPr lang="pt-BR" dirty="0" err="1"/>
              <a:t>Mini-bio</a:t>
            </a:r>
            <a:endParaRPr lang="pt-BR" dirty="0"/>
          </a:p>
        </p:txBody>
      </p:sp>
      <p:sp>
        <p:nvSpPr>
          <p:cNvPr id="7" name="Espaço Reservado para Conteúdo 6">
            <a:extLst>
              <a:ext uri="{FF2B5EF4-FFF2-40B4-BE49-F238E27FC236}">
                <a16:creationId xmlns:a16="http://schemas.microsoft.com/office/drawing/2014/main" id="{72A19516-F8C8-4B5F-8097-3C5FF3AB66C1}"/>
              </a:ext>
            </a:extLst>
          </p:cNvPr>
          <p:cNvSpPr>
            <a:spLocks noGrp="1"/>
          </p:cNvSpPr>
          <p:nvPr>
            <p:ph idx="13"/>
          </p:nvPr>
        </p:nvSpPr>
        <p:spPr/>
        <p:txBody>
          <a:bodyPr/>
          <a:lstStyle/>
          <a:p>
            <a:r>
              <a:rPr lang="en-US" sz="1500" dirty="0"/>
              <a:t>Science Engagement Engineer at the Energy Sciences Network (ESnet) in the Scientific Networking Division of the Computing Sciences Directorate of the Lawrence Berkeley National Laboratory. ESnet is the high performance networking facility of the US Department of Energy Office of Science. </a:t>
            </a:r>
            <a:r>
              <a:rPr lang="en-US" sz="1500" dirty="0" err="1"/>
              <a:t>ESnet's</a:t>
            </a:r>
            <a:r>
              <a:rPr lang="en-US" sz="1500" dirty="0"/>
              <a:t> mission is to enable those aspects of the DOE Office of Science research mission that depend on high performance networking for success.  Jason's primary responsibilities include working with members of the research community to identify the role of networking in scientific workflows, evaluate current requirements, and suggest improvements for future innovations.  Jason has worked in computing and networking since 2004, and has a B.S. in Computer Science &amp; Engineering from The Pennsylvania State University earned in 2002, and an M.S. in Computer and Information Science from The University of Delaware earned in 2007. He has previously worked for the University of Delaware and Internet2. </a:t>
            </a:r>
          </a:p>
          <a:p>
            <a:endParaRPr lang="en-US" sz="1500" dirty="0"/>
          </a:p>
        </p:txBody>
      </p:sp>
      <p:pic>
        <p:nvPicPr>
          <p:cNvPr id="2050" name="Picture 2" descr="zurawski">
            <a:extLst>
              <a:ext uri="{FF2B5EF4-FFF2-40B4-BE49-F238E27FC236}">
                <a16:creationId xmlns:a16="http://schemas.microsoft.com/office/drawing/2014/main" id="{7F8F8AB3-A968-4B8D-AF67-2D07FB2D2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014" y="0"/>
            <a:ext cx="1119117" cy="167867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A2BF5BA-DC3E-4E55-8AE6-B027EB471CCC}"/>
              </a:ext>
            </a:extLst>
          </p:cNvPr>
          <p:cNvSpPr txBox="1"/>
          <p:nvPr/>
        </p:nvSpPr>
        <p:spPr>
          <a:xfrm>
            <a:off x="2286000" y="2388413"/>
            <a:ext cx="4572000" cy="369332"/>
          </a:xfrm>
          <a:prstGeom prst="rect">
            <a:avLst/>
          </a:prstGeom>
          <a:noFill/>
        </p:spPr>
        <p:txBody>
          <a:bodyPr wrap="square">
            <a:spAutoFit/>
          </a:bodyPr>
          <a:lstStyle/>
          <a:p>
            <a:r>
              <a:rPr lang="pt-BR" b="0" dirty="0">
                <a:effectLst/>
              </a:rPr>
              <a:t> </a:t>
            </a:r>
            <a:endParaRPr lang="en-US" dirty="0"/>
          </a:p>
        </p:txBody>
      </p:sp>
      <p:sp>
        <p:nvSpPr>
          <p:cNvPr id="9" name="CaixaDeTexto 8">
            <a:extLst>
              <a:ext uri="{FF2B5EF4-FFF2-40B4-BE49-F238E27FC236}">
                <a16:creationId xmlns:a16="http://schemas.microsoft.com/office/drawing/2014/main" id="{67174D25-8DF2-412F-9969-2CC13D494A2A}"/>
              </a:ext>
            </a:extLst>
          </p:cNvPr>
          <p:cNvSpPr txBox="1"/>
          <p:nvPr/>
        </p:nvSpPr>
        <p:spPr>
          <a:xfrm>
            <a:off x="2286000" y="2388413"/>
            <a:ext cx="4572000" cy="369332"/>
          </a:xfrm>
          <a:prstGeom prst="rect">
            <a:avLst/>
          </a:prstGeom>
          <a:noFill/>
        </p:spPr>
        <p:txBody>
          <a:bodyPr wrap="square">
            <a:spAutoFit/>
          </a:bodyPr>
          <a:lstStyle/>
          <a:p>
            <a:r>
              <a:rPr lang="pt-BR" b="0" dirty="0">
                <a:effectLst/>
              </a:rPr>
              <a:t> </a:t>
            </a:r>
            <a:endParaRPr lang="en-US" dirty="0"/>
          </a:p>
        </p:txBody>
      </p:sp>
    </p:spTree>
    <p:extLst>
      <p:ext uri="{BB962C8B-B14F-4D97-AF65-F5344CB8AC3E}">
        <p14:creationId xmlns:p14="http://schemas.microsoft.com/office/powerpoint/2010/main" val="382571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A01E2D4-D2A6-76DB-90D0-0D47841D090E}"/>
              </a:ext>
            </a:extLst>
          </p:cNvPr>
          <p:cNvSpPr>
            <a:spLocks noGrp="1"/>
          </p:cNvSpPr>
          <p:nvPr>
            <p:ph type="title"/>
          </p:nvPr>
        </p:nvSpPr>
        <p:spPr/>
        <p:txBody>
          <a:bodyPr/>
          <a:lstStyle/>
          <a:p>
            <a:r>
              <a:rPr lang="pt-BR" dirty="0"/>
              <a:t>José Augusto Suruagy</a:t>
            </a:r>
          </a:p>
        </p:txBody>
      </p:sp>
      <p:sp>
        <p:nvSpPr>
          <p:cNvPr id="6" name="Espaço Reservado para Conteúdo 5">
            <a:extLst>
              <a:ext uri="{FF2B5EF4-FFF2-40B4-BE49-F238E27FC236}">
                <a16:creationId xmlns:a16="http://schemas.microsoft.com/office/drawing/2014/main" id="{AD5B3B3F-C4F3-91D5-FD7B-0EBB08CE2EF4}"/>
              </a:ext>
            </a:extLst>
          </p:cNvPr>
          <p:cNvSpPr>
            <a:spLocks noGrp="1"/>
          </p:cNvSpPr>
          <p:nvPr>
            <p:ph idx="1"/>
          </p:nvPr>
        </p:nvSpPr>
        <p:spPr/>
        <p:txBody>
          <a:bodyPr/>
          <a:lstStyle/>
          <a:p>
            <a:r>
              <a:rPr lang="pt-BR" dirty="0" err="1"/>
              <a:t>Mini-bio</a:t>
            </a:r>
            <a:endParaRPr lang="pt-BR" dirty="0"/>
          </a:p>
        </p:txBody>
      </p:sp>
      <p:sp>
        <p:nvSpPr>
          <p:cNvPr id="7" name="Espaço Reservado para Conteúdo 6">
            <a:extLst>
              <a:ext uri="{FF2B5EF4-FFF2-40B4-BE49-F238E27FC236}">
                <a16:creationId xmlns:a16="http://schemas.microsoft.com/office/drawing/2014/main" id="{CBC16E8A-6233-CAE6-9323-077B014A81A3}"/>
              </a:ext>
            </a:extLst>
          </p:cNvPr>
          <p:cNvSpPr>
            <a:spLocks noGrp="1"/>
          </p:cNvSpPr>
          <p:nvPr>
            <p:ph idx="13"/>
          </p:nvPr>
        </p:nvSpPr>
        <p:spPr/>
        <p:txBody>
          <a:bodyPr/>
          <a:lstStyle/>
          <a:p>
            <a:r>
              <a:rPr lang="en-US" sz="1500" dirty="0"/>
              <a:t>PhD in Computer Science from UCLA, 1990. He is currently a professor at CESAR School and a visiting professor at the Computer Science Center of UFPE. He has research experience in architecture, traffic engineering, monitoring, quality of service, and security in computer networks. He coordinated several RNP working groups on quality of service and monitoring from 2002 to 2007, the </a:t>
            </a:r>
            <a:r>
              <a:rPr lang="en-US" sz="1500" dirty="0" err="1"/>
              <a:t>MonIPÊ</a:t>
            </a:r>
            <a:r>
              <a:rPr lang="en-US" sz="1500" dirty="0"/>
              <a:t> Experimental Service from 2008 to 2011, as well as the Technical Committee on Network Monitoring (CT-Mon) from 2011 to 2013. Life Senior Member of the IEEE. In 2014, he received the Outstanding Achievement Award from the Brazilian Symposium on Computer Networks and Distributed Systems (SBRC) and in 2019 the Newton Faller Award from SBC, especially for his work with the Forum of Graduate Coordinators in Computer Science.</a:t>
            </a:r>
            <a:endParaRPr lang="pt-BR" sz="1500" dirty="0"/>
          </a:p>
        </p:txBody>
      </p:sp>
      <p:pic>
        <p:nvPicPr>
          <p:cNvPr id="1026" name="Picture 2" descr="foto">
            <a:extLst>
              <a:ext uri="{FF2B5EF4-FFF2-40B4-BE49-F238E27FC236}">
                <a16:creationId xmlns:a16="http://schemas.microsoft.com/office/drawing/2014/main" id="{F629B3BC-EC17-41EB-94B1-5BA9C5DCC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956" y="154378"/>
            <a:ext cx="1102342" cy="157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2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11F48-91F8-4044-BF64-C8D9C062268F}"/>
              </a:ext>
            </a:extLst>
          </p:cNvPr>
          <p:cNvSpPr>
            <a:spLocks noGrp="1"/>
          </p:cNvSpPr>
          <p:nvPr>
            <p:ph type="title"/>
          </p:nvPr>
        </p:nvSpPr>
        <p:spPr/>
        <p:txBody>
          <a:bodyPr/>
          <a:lstStyle/>
          <a:p>
            <a:r>
              <a:rPr lang="en-US" dirty="0"/>
              <a:t>Guilherme Eliseu Rhoden</a:t>
            </a:r>
          </a:p>
        </p:txBody>
      </p:sp>
      <p:sp>
        <p:nvSpPr>
          <p:cNvPr id="5" name="Espaço Reservado para Conteúdo 4">
            <a:extLst>
              <a:ext uri="{FF2B5EF4-FFF2-40B4-BE49-F238E27FC236}">
                <a16:creationId xmlns:a16="http://schemas.microsoft.com/office/drawing/2014/main" id="{2DAD698C-5A5F-47FC-831D-7A1EB2F58D06}"/>
              </a:ext>
            </a:extLst>
          </p:cNvPr>
          <p:cNvSpPr>
            <a:spLocks noGrp="1"/>
          </p:cNvSpPr>
          <p:nvPr>
            <p:ph idx="1"/>
          </p:nvPr>
        </p:nvSpPr>
        <p:spPr/>
        <p:txBody>
          <a:bodyPr/>
          <a:lstStyle/>
          <a:p>
            <a:r>
              <a:rPr lang="pt-BR" dirty="0" err="1"/>
              <a:t>Mini-bio</a:t>
            </a:r>
            <a:endParaRPr lang="pt-BR" dirty="0"/>
          </a:p>
        </p:txBody>
      </p:sp>
      <p:sp>
        <p:nvSpPr>
          <p:cNvPr id="6" name="Espaço Reservado para Conteúdo 5">
            <a:extLst>
              <a:ext uri="{FF2B5EF4-FFF2-40B4-BE49-F238E27FC236}">
                <a16:creationId xmlns:a16="http://schemas.microsoft.com/office/drawing/2014/main" id="{B3376087-94FD-4C04-BA69-4F0C3280556D}"/>
              </a:ext>
            </a:extLst>
          </p:cNvPr>
          <p:cNvSpPr>
            <a:spLocks noGrp="1"/>
          </p:cNvSpPr>
          <p:nvPr>
            <p:ph idx="13"/>
          </p:nvPr>
        </p:nvSpPr>
        <p:spPr/>
        <p:txBody>
          <a:bodyPr/>
          <a:lstStyle/>
          <a:p>
            <a:r>
              <a:rPr lang="en-US" sz="1500" dirty="0"/>
              <a:t>Guilherme Eliseu Rhoden holds a Master's degree in Computer Science from UFSC (2002), a Specialist in Information Technology Governance from UNISUL (2017) and a Bachelor's degree in Computer Science from UFPEL (1999). He has been a network analyst at </a:t>
            </a:r>
            <a:r>
              <a:rPr lang="en-US" sz="1500" dirty="0" err="1"/>
              <a:t>PoP</a:t>
            </a:r>
            <a:r>
              <a:rPr lang="en-US" sz="1500" dirty="0"/>
              <a:t>-SC/RNP since 2003 and is currently the technical coordinator of </a:t>
            </a:r>
            <a:r>
              <a:rPr lang="en-US" sz="1500" dirty="0" err="1"/>
              <a:t>PoP</a:t>
            </a:r>
            <a:r>
              <a:rPr lang="en-US" sz="1500" dirty="0"/>
              <a:t>-SC/RNP and PTT/SC. He is the leader of the RNP Anycast DNS project, called </a:t>
            </a:r>
            <a:r>
              <a:rPr lang="en-US" sz="1500" dirty="0" err="1"/>
              <a:t>EduDNS</a:t>
            </a:r>
            <a:r>
              <a:rPr lang="en-US" sz="1500" dirty="0"/>
              <a:t>. He has participated in several research groups, such as GT-QoS, GT-</a:t>
            </a:r>
            <a:r>
              <a:rPr lang="en-US" sz="1500" dirty="0" err="1"/>
              <a:t>Medições</a:t>
            </a:r>
            <a:r>
              <a:rPr lang="en-US" sz="1500" dirty="0"/>
              <a:t>, MONIPÊ and </a:t>
            </a:r>
            <a:r>
              <a:rPr lang="en-US" sz="1500" dirty="0" err="1"/>
              <a:t>Projeto</a:t>
            </a:r>
            <a:r>
              <a:rPr lang="en-US" sz="1500" dirty="0"/>
              <a:t> FUTURA RNP (</a:t>
            </a:r>
            <a:r>
              <a:rPr lang="en-US" sz="1500" dirty="0" err="1"/>
              <a:t>MonCircuitos</a:t>
            </a:r>
            <a:r>
              <a:rPr lang="en-US" sz="1500" dirty="0"/>
              <a:t>), and was the technician responsible for the implementation of REMEP-FLN, PARC Blumenau and </a:t>
            </a:r>
            <a:r>
              <a:rPr lang="en-US" sz="1500" dirty="0" err="1"/>
              <a:t>Fone@RNP</a:t>
            </a:r>
            <a:r>
              <a:rPr lang="en-US" sz="1500" dirty="0"/>
              <a:t> 2012-2017.</a:t>
            </a:r>
          </a:p>
        </p:txBody>
      </p:sp>
      <p:pic>
        <p:nvPicPr>
          <p:cNvPr id="3076" name="Picture 4" descr="Profile photo of Guilherme Eliseu Rhoden">
            <a:extLst>
              <a:ext uri="{FF2B5EF4-FFF2-40B4-BE49-F238E27FC236}">
                <a16:creationId xmlns:a16="http://schemas.microsoft.com/office/drawing/2014/main" id="{EAA0ACAC-6BF7-48ED-AA22-303B35BFC4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17" t="4136" r="18373" b="21683"/>
          <a:stretch/>
        </p:blipFill>
        <p:spPr bwMode="auto">
          <a:xfrm>
            <a:off x="7468178" y="161111"/>
            <a:ext cx="1308498" cy="151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body" idx="1"/>
          </p:nvPr>
        </p:nvSpPr>
        <p:spPr>
          <a:xfrm>
            <a:off x="628650" y="1268025"/>
            <a:ext cx="7792336" cy="3310425"/>
          </a:xfrm>
          <a:prstGeom prst="rect">
            <a:avLst/>
          </a:prstGeom>
          <a:noFill/>
          <a:ln>
            <a:noFill/>
          </a:ln>
        </p:spPr>
        <p:txBody>
          <a:bodyPr spcFirstLastPara="1" wrap="square" lIns="68569" tIns="34275" rIns="68569" bIns="34275" anchor="t" anchorCtr="0">
            <a:normAutofit fontScale="92500" lnSpcReduction="10000"/>
          </a:bodyPr>
          <a:lstStyle/>
          <a:p>
            <a:pPr indent="-300038">
              <a:buSzPts val="2700"/>
            </a:pPr>
            <a:r>
              <a:rPr lang="en-US" sz="2025" dirty="0" err="1"/>
              <a:t>perfSONAR</a:t>
            </a:r>
            <a:r>
              <a:rPr lang="en-US" sz="2025" dirty="0"/>
              <a:t> Releases</a:t>
            </a:r>
          </a:p>
          <a:p>
            <a:pPr lvl="1" indent="-300038">
              <a:buSzPts val="2700"/>
            </a:pPr>
            <a:r>
              <a:rPr lang="en-US" sz="1800" dirty="0"/>
              <a:t>5.x brought many architecture changes (archiver/Grafana)</a:t>
            </a:r>
          </a:p>
          <a:p>
            <a:pPr lvl="1" indent="-300038">
              <a:buSzPts val="2700"/>
            </a:pPr>
            <a:r>
              <a:rPr lang="en-US" sz="1800" dirty="0"/>
              <a:t>5.2.0 c</a:t>
            </a:r>
            <a:r>
              <a:rPr lang="en-US" sz="1625" dirty="0"/>
              <a:t>oming in the following months (</a:t>
            </a:r>
            <a:r>
              <a:rPr lang="en-US" sz="1400" dirty="0"/>
              <a:t>beta since march)</a:t>
            </a:r>
          </a:p>
          <a:p>
            <a:pPr indent="-300038">
              <a:buSzPts val="2700"/>
            </a:pPr>
            <a:endParaRPr lang="en-US" sz="1625" dirty="0"/>
          </a:p>
          <a:p>
            <a:pPr indent="-300038">
              <a:buSzPts val="2700"/>
            </a:pPr>
            <a:r>
              <a:rPr lang="en-US" sz="2025" dirty="0"/>
              <a:t>Make it easier</a:t>
            </a:r>
          </a:p>
          <a:p>
            <a:pPr lvl="1" indent="-300038">
              <a:buSzPts val="2700"/>
            </a:pPr>
            <a:r>
              <a:rPr lang="en-US" sz="1625" dirty="0"/>
              <a:t>Updated trainings that focus on the new pieces</a:t>
            </a:r>
          </a:p>
          <a:p>
            <a:pPr lvl="1" indent="-300038">
              <a:buSzPts val="2700"/>
            </a:pPr>
            <a:r>
              <a:rPr lang="en-US" sz="1625" dirty="0"/>
              <a:t>Continue to update documentation and add better guides</a:t>
            </a:r>
          </a:p>
          <a:p>
            <a:pPr lvl="1" indent="-300038">
              <a:buSzPts val="2700"/>
            </a:pPr>
            <a:endParaRPr lang="en-US" sz="1625" dirty="0"/>
          </a:p>
          <a:p>
            <a:pPr indent="-300038">
              <a:buSzPts val="2700"/>
            </a:pPr>
            <a:r>
              <a:rPr lang="en-US" sz="2025" dirty="0"/>
              <a:t>Leverage the changes of the last few years</a:t>
            </a:r>
          </a:p>
          <a:p>
            <a:pPr lvl="1" indent="-300038">
              <a:buSzPts val="2700"/>
            </a:pPr>
            <a:r>
              <a:rPr lang="en-US" sz="1625" dirty="0"/>
              <a:t>Improve Alerting, Analysis, Visualization, Correlation with other data (e.g. Flow, SNMP/Streaming telemetry)</a:t>
            </a:r>
          </a:p>
          <a:p>
            <a:pPr lvl="1" indent="-300038">
              <a:buSzPts val="2700"/>
            </a:pPr>
            <a:r>
              <a:rPr lang="en-US" sz="1625" dirty="0"/>
              <a:t>Explore new ways to enable researchers to use the data </a:t>
            </a:r>
          </a:p>
          <a:p>
            <a:pPr lvl="1" indent="-300038">
              <a:buSzPts val="2700"/>
            </a:pPr>
            <a:endParaRPr lang="en-US" sz="1625" dirty="0"/>
          </a:p>
        </p:txBody>
      </p:sp>
      <p:sp>
        <p:nvSpPr>
          <p:cNvPr id="409" name="Google Shape;409;p45"/>
          <p:cNvSpPr txBox="1">
            <a:spLocks noGrp="1"/>
          </p:cNvSpPr>
          <p:nvPr>
            <p:ph type="title"/>
          </p:nvPr>
        </p:nvSpPr>
        <p:spPr>
          <a:xfrm>
            <a:off x="628650" y="273844"/>
            <a:ext cx="7886700" cy="994275"/>
          </a:xfrm>
          <a:prstGeom prst="rect">
            <a:avLst/>
          </a:prstGeom>
          <a:noFill/>
          <a:ln>
            <a:noFill/>
          </a:ln>
        </p:spPr>
        <p:txBody>
          <a:bodyPr spcFirstLastPara="1" wrap="square" lIns="68569" tIns="34275" rIns="68569" bIns="34275" anchor="ctr" anchorCtr="0">
            <a:normAutofit/>
          </a:bodyPr>
          <a:lstStyle/>
          <a:p>
            <a:r>
              <a:rPr lang="en-US" dirty="0"/>
              <a:t>What’s Next?</a:t>
            </a:r>
            <a:endParaRPr dirty="0"/>
          </a:p>
        </p:txBody>
      </p:sp>
      <p:sp>
        <p:nvSpPr>
          <p:cNvPr id="410" name="Google Shape;410;p45"/>
          <p:cNvSpPr txBox="1">
            <a:spLocks noGrp="1"/>
          </p:cNvSpPr>
          <p:nvPr>
            <p:ph type="sldNum" idx="12"/>
          </p:nvPr>
        </p:nvSpPr>
        <p:spPr>
          <a:xfrm>
            <a:off x="628650" y="4732733"/>
            <a:ext cx="273825" cy="273825"/>
          </a:xfrm>
          <a:prstGeom prst="rect">
            <a:avLst/>
          </a:prstGeom>
          <a:noFill/>
          <a:ln>
            <a:noFill/>
          </a:ln>
        </p:spPr>
        <p:txBody>
          <a:bodyPr spcFirstLastPara="1" wrap="square" lIns="68569" tIns="34275" rIns="68569" bIns="34275" anchor="ctr" anchorCtr="0">
            <a:noAutofit/>
          </a:bodyPr>
          <a:lstStyle/>
          <a:p>
            <a:pPr defTabSz="685800"/>
            <a:fld id="{00000000-1234-1234-1234-123412341234}" type="slidenum">
              <a:rPr lang="en-US" kern="0"/>
              <a:pPr defTabSz="685800"/>
              <a:t>7</a:t>
            </a:fld>
            <a:endParaRPr kern="0"/>
          </a:p>
        </p:txBody>
      </p:sp>
    </p:spTree>
    <p:extLst>
      <p:ext uri="{BB962C8B-B14F-4D97-AF65-F5344CB8AC3E}">
        <p14:creationId xmlns:p14="http://schemas.microsoft.com/office/powerpoint/2010/main" val="349174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18246144-4EB3-4D34-A8C7-AC22F09E6098}"/>
              </a:ext>
            </a:extLst>
          </p:cNvPr>
          <p:cNvSpPr>
            <a:spLocks noGrp="1"/>
          </p:cNvSpPr>
          <p:nvPr>
            <p:ph type="title"/>
          </p:nvPr>
        </p:nvSpPr>
        <p:spPr/>
        <p:txBody>
          <a:bodyPr/>
          <a:lstStyle/>
          <a:p>
            <a:r>
              <a:rPr lang="pt-BR" dirty="0"/>
              <a:t>20 anos do projeto </a:t>
            </a:r>
            <a:r>
              <a:rPr lang="pt-BR" dirty="0" err="1"/>
              <a:t>perfSONAR</a:t>
            </a:r>
            <a:endParaRPr lang="en-US" dirty="0"/>
          </a:p>
        </p:txBody>
      </p:sp>
      <p:sp>
        <p:nvSpPr>
          <p:cNvPr id="9" name="Espaço Reservado para Conteúdo 8">
            <a:extLst>
              <a:ext uri="{FF2B5EF4-FFF2-40B4-BE49-F238E27FC236}">
                <a16:creationId xmlns:a16="http://schemas.microsoft.com/office/drawing/2014/main" id="{68CF30F6-A3CB-4130-83C7-CAB540ECCE50}"/>
              </a:ext>
            </a:extLst>
          </p:cNvPr>
          <p:cNvSpPr>
            <a:spLocks noGrp="1"/>
          </p:cNvSpPr>
          <p:nvPr>
            <p:ph idx="1"/>
          </p:nvPr>
        </p:nvSpPr>
        <p:spPr/>
        <p:txBody>
          <a:bodyPr/>
          <a:lstStyle/>
          <a:p>
            <a:r>
              <a:rPr lang="en-US" dirty="0" err="1"/>
              <a:t>Acompanhe</a:t>
            </a:r>
            <a:r>
              <a:rPr lang="en-US" dirty="0"/>
              <a:t> as </a:t>
            </a:r>
            <a:r>
              <a:rPr lang="en-US" dirty="0" err="1"/>
              <a:t>Iniciativas</a:t>
            </a:r>
            <a:r>
              <a:rPr lang="en-US" dirty="0"/>
              <a:t> </a:t>
            </a:r>
            <a:r>
              <a:rPr lang="en-US" dirty="0" err="1"/>
              <a:t>Relacionadas</a:t>
            </a:r>
            <a:endParaRPr lang="en-US" dirty="0"/>
          </a:p>
        </p:txBody>
      </p:sp>
      <p:sp>
        <p:nvSpPr>
          <p:cNvPr id="7" name="Espaço Reservado para Conteúdo 6">
            <a:extLst>
              <a:ext uri="{FF2B5EF4-FFF2-40B4-BE49-F238E27FC236}">
                <a16:creationId xmlns:a16="http://schemas.microsoft.com/office/drawing/2014/main" id="{3C89C0AD-AC4A-42B2-8777-0659AD6B9CC3}"/>
              </a:ext>
            </a:extLst>
          </p:cNvPr>
          <p:cNvSpPr>
            <a:spLocks noGrp="1"/>
          </p:cNvSpPr>
          <p:nvPr>
            <p:ph idx="13"/>
          </p:nvPr>
        </p:nvSpPr>
        <p:spPr/>
        <p:txBody>
          <a:bodyPr/>
          <a:lstStyle/>
          <a:p>
            <a:r>
              <a:rPr lang="en-US" b="1" dirty="0" err="1"/>
              <a:t>Movimentação</a:t>
            </a:r>
            <a:r>
              <a:rPr lang="en-US" b="1" dirty="0"/>
              <a:t> de dados 100Gbps+</a:t>
            </a:r>
          </a:p>
          <a:p>
            <a:pPr marL="285750" indent="-285750">
              <a:buFont typeface="Arial" panose="020B0604020202020204" pitchFamily="34" charset="0"/>
              <a:buChar char="•"/>
            </a:pPr>
            <a:r>
              <a:rPr lang="pt-BR" dirty="0"/>
              <a:t>Salão de Exposição</a:t>
            </a:r>
          </a:p>
          <a:p>
            <a:endParaRPr lang="pt-BR" dirty="0"/>
          </a:p>
          <a:p>
            <a:r>
              <a:rPr lang="pt-BR" b="1" dirty="0"/>
              <a:t>Dados de Rede para Pesquisa</a:t>
            </a:r>
          </a:p>
          <a:p>
            <a:pPr marL="285750" indent="-285750">
              <a:buFont typeface="Arial" panose="020B0604020202020204" pitchFamily="34" charset="0"/>
              <a:buChar char="•"/>
            </a:pPr>
            <a:r>
              <a:rPr lang="pt-BR" dirty="0"/>
              <a:t>Salão de Exposição </a:t>
            </a:r>
          </a:p>
          <a:p>
            <a:pPr marL="285750" indent="-285750">
              <a:buFont typeface="Arial" panose="020B0604020202020204" pitchFamily="34" charset="0"/>
              <a:buChar char="•"/>
            </a:pPr>
            <a:r>
              <a:rPr lang="en-US" dirty="0" err="1"/>
              <a:t>Palco</a:t>
            </a:r>
            <a:r>
              <a:rPr lang="en-US" dirty="0"/>
              <a:t> Inova – </a:t>
            </a:r>
            <a:r>
              <a:rPr lang="en-US" b="1" dirty="0"/>
              <a:t>19/05 14h</a:t>
            </a:r>
          </a:p>
          <a:p>
            <a:pPr marL="285750" indent="-285750">
              <a:buFont typeface="Arial" panose="020B0604020202020204" pitchFamily="34" charset="0"/>
              <a:buChar char="•"/>
            </a:pPr>
            <a:endParaRPr lang="en-US" dirty="0"/>
          </a:p>
          <a:p>
            <a:r>
              <a:rPr lang="en-US" b="1" dirty="0" err="1"/>
              <a:t>MonIPÊ</a:t>
            </a:r>
            <a:r>
              <a:rPr lang="en-US" b="1" dirty="0"/>
              <a:t> - </a:t>
            </a:r>
            <a:r>
              <a:rPr lang="en-US" b="1" dirty="0" err="1"/>
              <a:t>Homologações</a:t>
            </a:r>
            <a:r>
              <a:rPr lang="en-US" b="1" dirty="0"/>
              <a:t> &amp; </a:t>
            </a:r>
            <a:r>
              <a:rPr lang="en-US" b="1" dirty="0" err="1"/>
              <a:t>Medições</a:t>
            </a:r>
            <a:endParaRPr lang="en-US" b="1" dirty="0"/>
          </a:p>
          <a:p>
            <a:pPr marL="285750" indent="-285750">
              <a:buFont typeface="Arial" panose="020B0604020202020204" pitchFamily="34" charset="0"/>
              <a:buChar char="•"/>
            </a:pPr>
            <a:r>
              <a:rPr lang="pt-BR" dirty="0"/>
              <a:t>Salão de Exposição</a:t>
            </a:r>
          </a:p>
          <a:p>
            <a:pPr marL="285750" indent="-285750">
              <a:buFont typeface="Arial" panose="020B0604020202020204" pitchFamily="34" charset="0"/>
              <a:buChar char="•"/>
            </a:pPr>
            <a:r>
              <a:rPr lang="pt-BR" dirty="0"/>
              <a:t>Palco Inova – </a:t>
            </a:r>
            <a:r>
              <a:rPr lang="pt-BR" b="1" dirty="0"/>
              <a:t>20/05 15h</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274950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E1B5D43-2D31-BB5B-8844-186CED8385D2}"/>
              </a:ext>
            </a:extLst>
          </p:cNvPr>
          <p:cNvSpPr>
            <a:spLocks noGrp="1"/>
          </p:cNvSpPr>
          <p:nvPr>
            <p:ph type="ctrTitle"/>
          </p:nvPr>
        </p:nvSpPr>
        <p:spPr>
          <a:xfrm>
            <a:off x="5872656" y="2008064"/>
            <a:ext cx="3013365" cy="334737"/>
          </a:xfrm>
        </p:spPr>
        <p:txBody>
          <a:bodyPr/>
          <a:lstStyle/>
          <a:p>
            <a:r>
              <a:rPr lang="pt-BR" dirty="0"/>
              <a:t>Q&amp;A</a:t>
            </a:r>
          </a:p>
        </p:txBody>
      </p:sp>
      <p:sp>
        <p:nvSpPr>
          <p:cNvPr id="6" name="Subtítulo 5">
            <a:extLst>
              <a:ext uri="{FF2B5EF4-FFF2-40B4-BE49-F238E27FC236}">
                <a16:creationId xmlns:a16="http://schemas.microsoft.com/office/drawing/2014/main" id="{AADC3C6A-1F75-A005-C9D4-BD96DBDCD172}"/>
              </a:ext>
            </a:extLst>
          </p:cNvPr>
          <p:cNvSpPr>
            <a:spLocks noGrp="1"/>
          </p:cNvSpPr>
          <p:nvPr>
            <p:ph type="subTitle" idx="1"/>
          </p:nvPr>
        </p:nvSpPr>
        <p:spPr>
          <a:xfrm>
            <a:off x="5872655" y="2579565"/>
            <a:ext cx="3013364" cy="334737"/>
          </a:xfrm>
        </p:spPr>
        <p:txBody>
          <a:bodyPr/>
          <a:lstStyle/>
          <a:p>
            <a:endParaRPr lang="pt-BR" dirty="0"/>
          </a:p>
        </p:txBody>
      </p:sp>
    </p:spTree>
    <p:extLst>
      <p:ext uri="{BB962C8B-B14F-4D97-AF65-F5344CB8AC3E}">
        <p14:creationId xmlns:p14="http://schemas.microsoft.com/office/powerpoint/2010/main" val="1093675032"/>
      </p:ext>
    </p:extLst>
  </p:cSld>
  <p:clrMapOvr>
    <a:masterClrMapping/>
  </p:clrMapOvr>
</p:sld>
</file>

<file path=ppt/theme/theme1.xml><?xml version="1.0" encoding="utf-8"?>
<a:theme xmlns:a="http://schemas.openxmlformats.org/drawingml/2006/main" name="CAPA">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NP2025_PPT_TEMPLATE" id="{B3410479-881B-E341-B546-2569FC824EA1}" vid="{860DC92B-32AC-9D41-9B87-FDACF1D43486}"/>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NP2025_PPT_TEMPLATE" id="{B3410479-881B-E341-B546-2569FC824EA1}" vid="{A8F55201-57D3-3C41-82D1-9A370FBFD4AF}"/>
    </a:ext>
  </a:extLst>
</a:theme>
</file>

<file path=ppt/theme/theme3.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NP2025_PPT_TEMPLATE" id="{B3410479-881B-E341-B546-2569FC824EA1}" vid="{BF4B9223-F729-4E44-A568-6178DCF8BC6C}"/>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5e868a-31e1-4ebe-9651-7b5e2b90c47f">
      <Terms xmlns="http://schemas.microsoft.com/office/infopath/2007/PartnerControls"/>
    </lcf76f155ced4ddcb4097134ff3c332f>
    <TaxCatchAll xmlns="2aa2c7b6-9799-4ab1-b0ee-3db142e654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0D452AA9114C74DB233E85CC49C021D" ma:contentTypeVersion="13" ma:contentTypeDescription="Crie um novo documento." ma:contentTypeScope="" ma:versionID="107a0a7f101d5df022b2909500738594">
  <xsd:schema xmlns:xsd="http://www.w3.org/2001/XMLSchema" xmlns:xs="http://www.w3.org/2001/XMLSchema" xmlns:p="http://schemas.microsoft.com/office/2006/metadata/properties" xmlns:ns2="2b5e868a-31e1-4ebe-9651-7b5e2b90c47f" xmlns:ns3="2aa2c7b6-9799-4ab1-b0ee-3db142e654af" targetNamespace="http://schemas.microsoft.com/office/2006/metadata/properties" ma:root="true" ma:fieldsID="3e163f63363c44a23ad51a8bb1cd1c52" ns2:_="" ns3:_="">
    <xsd:import namespace="2b5e868a-31e1-4ebe-9651-7b5e2b90c47f"/>
    <xsd:import namespace="2aa2c7b6-9799-4ab1-b0ee-3db142e654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e868a-31e1-4ebe-9651-7b5e2b90c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5c6d6704-c1be-48d0-823f-e0f8bcbfaae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a2c7b6-9799-4ab1-b0ee-3db142e654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98d749-8989-4e1d-bf29-fc41001de84f}" ma:internalName="TaxCatchAll" ma:showField="CatchAllData" ma:web="2aa2c7b6-9799-4ab1-b0ee-3db142e654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708038-38BC-42D3-842B-F97B4519D145}">
  <ds:schemaRefs>
    <ds:schemaRef ds:uri="http://schemas.microsoft.com/sharepoint/v3/contenttype/forms"/>
  </ds:schemaRefs>
</ds:datastoreItem>
</file>

<file path=customXml/itemProps2.xml><?xml version="1.0" encoding="utf-8"?>
<ds:datastoreItem xmlns:ds="http://schemas.openxmlformats.org/officeDocument/2006/customXml" ds:itemID="{F5DE9FC5-F8A3-4DB7-A60C-46C4770C4784}">
  <ds:schemaRefs>
    <ds:schemaRef ds:uri="http://schemas.microsoft.com/office/2006/metadata/properties"/>
    <ds:schemaRef ds:uri="http://schemas.microsoft.com/office/infopath/2007/PartnerControls"/>
    <ds:schemaRef ds:uri="2b5e868a-31e1-4ebe-9651-7b5e2b90c47f"/>
    <ds:schemaRef ds:uri="2aa2c7b6-9799-4ab1-b0ee-3db142e654af"/>
  </ds:schemaRefs>
</ds:datastoreItem>
</file>

<file path=customXml/itemProps3.xml><?xml version="1.0" encoding="utf-8"?>
<ds:datastoreItem xmlns:ds="http://schemas.openxmlformats.org/officeDocument/2006/customXml" ds:itemID="{1DF1F86B-EECD-41B4-B805-BD0EB9869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5e868a-31e1-4ebe-9651-7b5e2b90c47f"/>
    <ds:schemaRef ds:uri="2aa2c7b6-9799-4ab1-b0ee-3db142e654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WRNP2025_template (1)</Template>
  <TotalTime>2091</TotalTime>
  <Words>870</Words>
  <Application>Microsoft Office PowerPoint</Application>
  <PresentationFormat>Apresentação na tela (16:9)</PresentationFormat>
  <Paragraphs>60</Paragraphs>
  <Slides>9</Slides>
  <Notes>3</Notes>
  <HiddenSlides>0</HiddenSlides>
  <MMClips>0</MMClips>
  <ScaleCrop>false</ScaleCrop>
  <HeadingPairs>
    <vt:vector size="6" baseType="variant">
      <vt:variant>
        <vt:lpstr>Fontes usadas</vt:lpstr>
      </vt:variant>
      <vt:variant>
        <vt:i4>4</vt:i4>
      </vt:variant>
      <vt:variant>
        <vt:lpstr>Tema</vt:lpstr>
      </vt:variant>
      <vt:variant>
        <vt:i4>4</vt:i4>
      </vt:variant>
      <vt:variant>
        <vt:lpstr>Títulos de slides</vt:lpstr>
      </vt:variant>
      <vt:variant>
        <vt:i4>9</vt:i4>
      </vt:variant>
    </vt:vector>
  </HeadingPairs>
  <TitlesOfParts>
    <vt:vector size="17" baseType="lpstr">
      <vt:lpstr>Arial</vt:lpstr>
      <vt:lpstr>Barlow</vt:lpstr>
      <vt:lpstr>Calibri</vt:lpstr>
      <vt:lpstr>Calibri Light</vt:lpstr>
      <vt:lpstr>CAPA</vt:lpstr>
      <vt:lpstr>Personalizar design</vt:lpstr>
      <vt:lpstr>1_Personalizar design</vt:lpstr>
      <vt:lpstr>Office Theme</vt:lpstr>
      <vt:lpstr>20 anos do projeto perfSONAR 20 years of the perfSONAR project</vt:lpstr>
      <vt:lpstr>Apresentação do PowerPoint</vt:lpstr>
      <vt:lpstr>Apresentação do PowerPoint</vt:lpstr>
      <vt:lpstr>Jason Zurawski</vt:lpstr>
      <vt:lpstr>José Augusto Suruagy</vt:lpstr>
      <vt:lpstr>Guilherme Eliseu Rhoden</vt:lpstr>
      <vt:lpstr>What’s Next?</vt:lpstr>
      <vt:lpstr>20 anos do projeto perfSONAR</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anos do projeto perfSONAR</dc:title>
  <dc:creator>Marcos Felipe Schwarz</dc:creator>
  <cp:lastModifiedBy>Marcos Felipe Schwarz</cp:lastModifiedBy>
  <cp:revision>27</cp:revision>
  <dcterms:created xsi:type="dcterms:W3CDTF">2025-05-14T13:20:23Z</dcterms:created>
  <dcterms:modified xsi:type="dcterms:W3CDTF">2025-05-19T11:13:09Z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0x01010010D452AA9114C74DB233E85CC49C021D</vt:lpwstr>
  </property>
</Properties>
</file>